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8288000" cy="10287000"/>
  <p:notesSz cx="6858000" cy="9144000"/>
  <p:embeddedFontLst>
    <p:embeddedFont>
      <p:font typeface="Calibri" panose="020F0502020204030204" pitchFamily="34" charset="0"/>
      <p:regular r:id="rId16"/>
      <p:bold r:id="rId17"/>
      <p:italic r:id="rId18"/>
      <p:boldItalic r:id="rId19"/>
    </p:embeddedFont>
    <p:embeddedFont>
      <p:font typeface="Noto Sans" panose="020B0604020202020204" charset="0"/>
      <p:regular r:id="rId20"/>
      <p:bold r:id="rId21"/>
      <p:italic r:id="rId22"/>
      <p:boldItalic r:id="rId23"/>
    </p:embeddedFont>
    <p:embeddedFont>
      <p:font typeface="Noto Sans Bold" panose="020B0604020202020204" charset="0"/>
      <p:regular r:id="rId24"/>
      <p:bold r:id="rId25"/>
    </p:embeddedFont>
    <p:embeddedFont>
      <p:font typeface="Noto Serif Display" panose="020B0604020202020204"/>
      <p:regular r:id="rId26"/>
    </p:embeddedFont>
    <p:embeddedFont>
      <p:font typeface="Noto Serif Display Bold" panose="020B0604020202020204"/>
      <p:regular r:id="rId27"/>
      <p:bold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54" autoAdjust="0"/>
  </p:normalViewPr>
  <p:slideViewPr>
    <p:cSldViewPr>
      <p:cViewPr varScale="1">
        <p:scale>
          <a:sx n="42" d="100"/>
          <a:sy n="42" d="100"/>
        </p:scale>
        <p:origin x="78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gif"/><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8482" y="2095499"/>
            <a:ext cx="15107405" cy="6085023"/>
            <a:chOff x="0" y="-133350"/>
            <a:chExt cx="3978905" cy="1671267"/>
          </a:xfrm>
        </p:grpSpPr>
        <p:sp>
          <p:nvSpPr>
            <p:cNvPr id="3" name="Freeform 3"/>
            <p:cNvSpPr/>
            <p:nvPr/>
          </p:nvSpPr>
          <p:spPr>
            <a:xfrm>
              <a:off x="57657" y="0"/>
              <a:ext cx="3921248" cy="1537917"/>
            </a:xfrm>
            <a:custGeom>
              <a:avLst/>
              <a:gdLst/>
              <a:ahLst/>
              <a:cxnLst/>
              <a:rect l="l" t="t" r="r" b="b"/>
              <a:pathLst>
                <a:path w="3921248" h="1537917">
                  <a:moveTo>
                    <a:pt x="26520" y="0"/>
                  </a:moveTo>
                  <a:lnTo>
                    <a:pt x="3894728" y="0"/>
                  </a:lnTo>
                  <a:cubicBezTo>
                    <a:pt x="3901761" y="0"/>
                    <a:pt x="3908507" y="2794"/>
                    <a:pt x="3913481" y="7767"/>
                  </a:cubicBezTo>
                  <a:cubicBezTo>
                    <a:pt x="3918454" y="12741"/>
                    <a:pt x="3921248" y="19486"/>
                    <a:pt x="3921248" y="26520"/>
                  </a:cubicBezTo>
                  <a:lnTo>
                    <a:pt x="3921248" y="1511397"/>
                  </a:lnTo>
                  <a:cubicBezTo>
                    <a:pt x="3921248" y="1518431"/>
                    <a:pt x="3918454" y="1525176"/>
                    <a:pt x="3913481" y="1530150"/>
                  </a:cubicBezTo>
                  <a:cubicBezTo>
                    <a:pt x="3908507" y="1535123"/>
                    <a:pt x="3901761" y="1537917"/>
                    <a:pt x="3894728" y="1537917"/>
                  </a:cubicBezTo>
                  <a:lnTo>
                    <a:pt x="26520" y="1537917"/>
                  </a:lnTo>
                  <a:cubicBezTo>
                    <a:pt x="19486" y="1537917"/>
                    <a:pt x="12741" y="1535123"/>
                    <a:pt x="7767" y="1530150"/>
                  </a:cubicBezTo>
                  <a:cubicBezTo>
                    <a:pt x="2794" y="1525176"/>
                    <a:pt x="0" y="1518431"/>
                    <a:pt x="0" y="1511397"/>
                  </a:cubicBezTo>
                  <a:lnTo>
                    <a:pt x="0" y="26520"/>
                  </a:lnTo>
                  <a:cubicBezTo>
                    <a:pt x="0" y="19486"/>
                    <a:pt x="2794" y="12741"/>
                    <a:pt x="7767" y="7767"/>
                  </a:cubicBezTo>
                  <a:cubicBezTo>
                    <a:pt x="12741" y="2794"/>
                    <a:pt x="19486" y="0"/>
                    <a:pt x="26520" y="0"/>
                  </a:cubicBezTo>
                  <a:close/>
                </a:path>
              </a:pathLst>
            </a:custGeom>
            <a:solidFill>
              <a:srgbClr val="1CC272"/>
            </a:solidFill>
          </p:spPr>
        </p:sp>
        <p:sp>
          <p:nvSpPr>
            <p:cNvPr id="4" name="TextBox 4"/>
            <p:cNvSpPr txBox="1"/>
            <p:nvPr/>
          </p:nvSpPr>
          <p:spPr>
            <a:xfrm>
              <a:off x="0" y="-133350"/>
              <a:ext cx="3921248" cy="1671267"/>
            </a:xfrm>
            <a:prstGeom prst="rect">
              <a:avLst/>
            </a:prstGeom>
          </p:spPr>
          <p:txBody>
            <a:bodyPr lIns="50800" tIns="50800" rIns="50800" bIns="50800" rtlCol="0" anchor="ctr"/>
            <a:lstStyle/>
            <a:p>
              <a:pPr algn="ctr">
                <a:lnSpc>
                  <a:spcPts val="10219"/>
                </a:lnSpc>
                <a:spcBef>
                  <a:spcPct val="0"/>
                </a:spcBef>
              </a:pPr>
              <a:r>
                <a:rPr lang="en-US" sz="7299" dirty="0">
                  <a:solidFill>
                    <a:srgbClr val="FFFFFF"/>
                  </a:solidFill>
                  <a:latin typeface="Times New Roman" panose="02020603050405020304" pitchFamily="18" charset="0"/>
                  <a:cs typeface="Times New Roman" panose="02020603050405020304" pitchFamily="18" charset="0"/>
                </a:rPr>
                <a:t>BÀI 3: DINH DƯỠNG TẾ BÀO</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 y="2361108"/>
            <a:ext cx="18288000" cy="8130671"/>
            <a:chOff x="-383030" y="-90599"/>
            <a:chExt cx="4816593" cy="2141411"/>
          </a:xfrm>
        </p:grpSpPr>
        <p:sp>
          <p:nvSpPr>
            <p:cNvPr id="3" name="Freeform 3"/>
            <p:cNvSpPr/>
            <p:nvPr/>
          </p:nvSpPr>
          <p:spPr>
            <a:xfrm>
              <a:off x="-383030" y="91585"/>
              <a:ext cx="4816593" cy="1903286"/>
            </a:xfrm>
            <a:custGeom>
              <a:avLst/>
              <a:gdLst/>
              <a:ahLst/>
              <a:cxnLst/>
              <a:rect l="l" t="t" r="r" b="b"/>
              <a:pathLst>
                <a:path w="4050533" h="1903286">
                  <a:moveTo>
                    <a:pt x="0" y="0"/>
                  </a:moveTo>
                  <a:lnTo>
                    <a:pt x="4050533" y="0"/>
                  </a:lnTo>
                  <a:lnTo>
                    <a:pt x="4050533" y="1903286"/>
                  </a:lnTo>
                  <a:lnTo>
                    <a:pt x="0" y="1903286"/>
                  </a:lnTo>
                  <a:close/>
                </a:path>
              </a:pathLst>
            </a:custGeom>
            <a:solidFill>
              <a:srgbClr val="C8F193"/>
            </a:solidFill>
          </p:spPr>
        </p:sp>
        <p:sp>
          <p:nvSpPr>
            <p:cNvPr id="4" name="TextBox 4"/>
            <p:cNvSpPr txBox="1"/>
            <p:nvPr/>
          </p:nvSpPr>
          <p:spPr>
            <a:xfrm>
              <a:off x="-142200" y="-90599"/>
              <a:ext cx="3931835" cy="2141411"/>
            </a:xfrm>
            <a:prstGeom prst="rect">
              <a:avLst/>
            </a:prstGeom>
          </p:spPr>
          <p:txBody>
            <a:bodyPr lIns="50800" tIns="50800" rIns="50800" bIns="50800" rtlCol="0" anchor="ctr"/>
            <a:lstStyle/>
            <a:p>
              <a:pPr marL="859786" lvl="1" indent="-514350">
                <a:lnSpc>
                  <a:spcPts val="6399"/>
                </a:lnSpc>
                <a:buFont typeface="+mj-lt"/>
                <a:buAutoNum type="arabicPeriod"/>
              </a:pPr>
              <a:r>
                <a:rPr lang="en-US" sz="3199" dirty="0">
                  <a:solidFill>
                    <a:srgbClr val="000000"/>
                  </a:solidFill>
                  <a:latin typeface="Times New Roman" panose="02020603050405020304" pitchFamily="18" charset="0"/>
                  <a:cs typeface="Times New Roman" panose="02020603050405020304" pitchFamily="18" charset="0"/>
                </a:rPr>
                <a:t> NHẬN THỨC ĐƯỢC TẠI SAO CẦN CUNG CẤP CHẤT DINH DƯỠNG CHO TẾ BÀO?</a:t>
              </a:r>
            </a:p>
            <a:p>
              <a:pPr marL="859786" lvl="1" indent="-514350">
                <a:lnSpc>
                  <a:spcPts val="6399"/>
                </a:lnSpc>
                <a:buFont typeface="+mj-lt"/>
                <a:buAutoNum type="arabicPeriod"/>
              </a:pPr>
              <a:r>
                <a:rPr lang="en-US" sz="3199" dirty="0">
                  <a:solidFill>
                    <a:srgbClr val="000000"/>
                  </a:solidFill>
                  <a:latin typeface="Times New Roman" panose="02020603050405020304" pitchFamily="18" charset="0"/>
                  <a:cs typeface="Times New Roman" panose="02020603050405020304" pitchFamily="18" charset="0"/>
                </a:rPr>
                <a:t>NHẬN THỨC ĐƯỢC TẠI SAO PHẢI LÀM SẠCH ĐƯỜNG TIÊU HOÁ</a:t>
              </a:r>
            </a:p>
            <a:p>
              <a:pPr marL="859786" lvl="1" indent="-514350">
                <a:lnSpc>
                  <a:spcPts val="6399"/>
                </a:lnSpc>
                <a:buFont typeface="+mj-lt"/>
                <a:buAutoNum type="arabicPeriod"/>
              </a:pPr>
              <a:r>
                <a:rPr lang="en-US" sz="3199" dirty="0">
                  <a:solidFill>
                    <a:srgbClr val="000000"/>
                  </a:solidFill>
                  <a:latin typeface="Times New Roman" panose="02020603050405020304" pitchFamily="18" charset="0"/>
                  <a:cs typeface="Times New Roman" panose="02020603050405020304" pitchFamily="18" charset="0"/>
                </a:rPr>
                <a:t>BIẾT ĐƯỢC CÁC YẾU TỐ NGUY CƠ LÀM TỔN THƯƠNG ĐƯỜNG TIÊU HOÁ</a:t>
              </a:r>
            </a:p>
            <a:p>
              <a:pPr marL="859786" lvl="1" indent="-514350">
                <a:lnSpc>
                  <a:spcPts val="6399"/>
                </a:lnSpc>
                <a:buFont typeface="+mj-lt"/>
                <a:buAutoNum type="arabicPeriod"/>
              </a:pPr>
              <a:r>
                <a:rPr lang="en-US" sz="3199" dirty="0">
                  <a:solidFill>
                    <a:srgbClr val="000000"/>
                  </a:solidFill>
                  <a:latin typeface="Times New Roman" panose="02020603050405020304" pitchFamily="18" charset="0"/>
                  <a:cs typeface="Times New Roman" panose="02020603050405020304" pitchFamily="18" charset="0"/>
                </a:rPr>
                <a:t>HIỂU THÊM MỘT SỐ BỆNH LÝ LÀ HẬU QUẢ CỦA TỔN THƯƠNG ĐƯỜNG TIÊU HOÁ.</a:t>
              </a:r>
            </a:p>
            <a:p>
              <a:pPr marL="859786" lvl="1" indent="-514350">
                <a:lnSpc>
                  <a:spcPts val="6399"/>
                </a:lnSpc>
                <a:buFont typeface="+mj-lt"/>
                <a:buAutoNum type="arabicPeriod"/>
              </a:pPr>
              <a:r>
                <a:rPr lang="en-US" sz="3199" dirty="0">
                  <a:solidFill>
                    <a:srgbClr val="000000"/>
                  </a:solidFill>
                  <a:latin typeface="Times New Roman" panose="02020603050405020304" pitchFamily="18" charset="0"/>
                  <a:cs typeface="Times New Roman" panose="02020603050405020304" pitchFamily="18" charset="0"/>
                </a:rPr>
                <a:t>CÓ GIẢI PHÁP LÀM SẠCH VÀ BẢO VỆ ĐƯỜNG TIÊU HOÁ.</a:t>
              </a:r>
            </a:p>
          </p:txBody>
        </p:sp>
      </p:grpSp>
      <p:sp>
        <p:nvSpPr>
          <p:cNvPr id="5" name="TextBox 5"/>
          <p:cNvSpPr txBox="1"/>
          <p:nvPr/>
        </p:nvSpPr>
        <p:spPr>
          <a:xfrm>
            <a:off x="3264134" y="334297"/>
            <a:ext cx="11759729" cy="1566544"/>
          </a:xfrm>
          <a:prstGeom prst="rect">
            <a:avLst/>
          </a:prstGeom>
        </p:spPr>
        <p:txBody>
          <a:bodyPr lIns="0" tIns="0" rIns="0" bIns="0" rtlCol="0" anchor="t">
            <a:spAutoFit/>
          </a:bodyPr>
          <a:lstStyle/>
          <a:p>
            <a:pPr algn="ctr">
              <a:lnSpc>
                <a:spcPts val="12880"/>
              </a:lnSpc>
            </a:pPr>
            <a:r>
              <a:rPr lang="en-US" sz="9200" dirty="0">
                <a:solidFill>
                  <a:srgbClr val="00B050"/>
                </a:solidFill>
                <a:latin typeface="Times New Roman" panose="02020603050405020304" pitchFamily="18" charset="0"/>
                <a:cs typeface="Times New Roman" panose="02020603050405020304" pitchFamily="18" charset="0"/>
              </a:rPr>
              <a:t>MỤC TIÊU CỦA BÀI 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93699" y="1317010"/>
            <a:ext cx="3187475" cy="2393198"/>
          </a:xfrm>
          <a:custGeom>
            <a:avLst/>
            <a:gdLst/>
            <a:ahLst/>
            <a:cxnLst/>
            <a:rect l="l" t="t" r="r" b="b"/>
            <a:pathLst>
              <a:path w="3019381" h="2232723">
                <a:moveTo>
                  <a:pt x="0" y="0"/>
                </a:moveTo>
                <a:lnTo>
                  <a:pt x="3019382" y="0"/>
                </a:lnTo>
                <a:lnTo>
                  <a:pt x="3019382" y="2232723"/>
                </a:lnTo>
                <a:lnTo>
                  <a:pt x="0" y="2232723"/>
                </a:lnTo>
                <a:lnTo>
                  <a:pt x="0" y="0"/>
                </a:lnTo>
                <a:close/>
              </a:path>
            </a:pathLst>
          </a:custGeom>
          <a:blipFill>
            <a:blip r:embed="rId2"/>
            <a:stretch>
              <a:fillRect/>
            </a:stretch>
          </a:blipFill>
        </p:spPr>
        <p:txBody>
          <a:bodyPr/>
          <a:lstStyle/>
          <a:p>
            <a:endParaRPr lang="en-US" dirty="0"/>
          </a:p>
        </p:txBody>
      </p:sp>
      <p:sp>
        <p:nvSpPr>
          <p:cNvPr id="3" name="Freeform 3"/>
          <p:cNvSpPr/>
          <p:nvPr/>
        </p:nvSpPr>
        <p:spPr>
          <a:xfrm>
            <a:off x="5164135" y="1368594"/>
            <a:ext cx="4245648" cy="2347759"/>
          </a:xfrm>
          <a:custGeom>
            <a:avLst/>
            <a:gdLst/>
            <a:ahLst/>
            <a:cxnLst/>
            <a:rect l="l" t="t" r="r" b="b"/>
            <a:pathLst>
              <a:path w="4245648" h="2347759">
                <a:moveTo>
                  <a:pt x="0" y="0"/>
                </a:moveTo>
                <a:lnTo>
                  <a:pt x="4245647" y="0"/>
                </a:lnTo>
                <a:lnTo>
                  <a:pt x="4245647" y="2347759"/>
                </a:lnTo>
                <a:lnTo>
                  <a:pt x="0" y="2347759"/>
                </a:lnTo>
                <a:lnTo>
                  <a:pt x="0" y="0"/>
                </a:lnTo>
                <a:close/>
              </a:path>
            </a:pathLst>
          </a:custGeom>
          <a:blipFill>
            <a:blip r:embed="rId3"/>
            <a:stretch>
              <a:fillRect/>
            </a:stretch>
          </a:blipFill>
        </p:spPr>
      </p:sp>
      <p:sp>
        <p:nvSpPr>
          <p:cNvPr id="4" name="Freeform 4"/>
          <p:cNvSpPr/>
          <p:nvPr/>
        </p:nvSpPr>
        <p:spPr>
          <a:xfrm>
            <a:off x="10134600" y="1368595"/>
            <a:ext cx="3187476" cy="2341613"/>
          </a:xfrm>
          <a:custGeom>
            <a:avLst/>
            <a:gdLst/>
            <a:ahLst/>
            <a:cxnLst/>
            <a:rect l="l" t="t" r="r" b="b"/>
            <a:pathLst>
              <a:path w="2979612" h="2232723">
                <a:moveTo>
                  <a:pt x="0" y="0"/>
                </a:moveTo>
                <a:lnTo>
                  <a:pt x="2979612" y="0"/>
                </a:lnTo>
                <a:lnTo>
                  <a:pt x="2979612" y="2232723"/>
                </a:lnTo>
                <a:lnTo>
                  <a:pt x="0" y="2232723"/>
                </a:lnTo>
                <a:lnTo>
                  <a:pt x="0" y="0"/>
                </a:lnTo>
                <a:close/>
              </a:path>
            </a:pathLst>
          </a:custGeom>
          <a:blipFill>
            <a:blip r:embed="rId4"/>
            <a:stretch>
              <a:fillRect/>
            </a:stretch>
          </a:blipFill>
        </p:spPr>
      </p:sp>
      <p:sp>
        <p:nvSpPr>
          <p:cNvPr id="5" name="Freeform 5"/>
          <p:cNvSpPr/>
          <p:nvPr/>
        </p:nvSpPr>
        <p:spPr>
          <a:xfrm>
            <a:off x="14362678" y="1368595"/>
            <a:ext cx="3501149" cy="2341613"/>
          </a:xfrm>
          <a:custGeom>
            <a:avLst/>
            <a:gdLst/>
            <a:ahLst/>
            <a:cxnLst/>
            <a:rect l="l" t="t" r="r" b="b"/>
            <a:pathLst>
              <a:path w="3501149" h="2329855">
                <a:moveTo>
                  <a:pt x="0" y="0"/>
                </a:moveTo>
                <a:lnTo>
                  <a:pt x="3501149" y="0"/>
                </a:lnTo>
                <a:lnTo>
                  <a:pt x="3501149" y="2329855"/>
                </a:lnTo>
                <a:lnTo>
                  <a:pt x="0" y="2329855"/>
                </a:lnTo>
                <a:lnTo>
                  <a:pt x="0" y="0"/>
                </a:lnTo>
                <a:close/>
              </a:path>
            </a:pathLst>
          </a:custGeom>
          <a:blipFill>
            <a:blip r:embed="rId5"/>
            <a:stretch>
              <a:fillRect/>
            </a:stretch>
          </a:blipFill>
        </p:spPr>
      </p:sp>
      <p:grpSp>
        <p:nvGrpSpPr>
          <p:cNvPr id="6" name="Group 6"/>
          <p:cNvGrpSpPr/>
          <p:nvPr/>
        </p:nvGrpSpPr>
        <p:grpSpPr>
          <a:xfrm>
            <a:off x="3941189" y="2073156"/>
            <a:ext cx="1027107" cy="1027107"/>
            <a:chOff x="0" y="0"/>
            <a:chExt cx="812800" cy="812800"/>
          </a:xfrm>
        </p:grpSpPr>
        <p:sp>
          <p:nvSpPr>
            <p:cNvPr id="7" name="Freeform 7"/>
            <p:cNvSpPr/>
            <p:nvPr/>
          </p:nvSpPr>
          <p:spPr>
            <a:xfrm>
              <a:off x="0" y="0"/>
              <a:ext cx="812800" cy="812800"/>
            </a:xfrm>
            <a:custGeom>
              <a:avLst/>
              <a:gdLst/>
              <a:ahLst/>
              <a:cxnLst/>
              <a:rect l="l" t="t" r="r" b="b"/>
              <a:pathLst>
                <a:path w="812800" h="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gradFill rotWithShape="1">
              <a:gsLst>
                <a:gs pos="0">
                  <a:srgbClr val="FF5757">
                    <a:alpha val="100000"/>
                  </a:srgbClr>
                </a:gs>
                <a:gs pos="100000">
                  <a:srgbClr val="8C52FF">
                    <a:alpha val="100000"/>
                  </a:srgbClr>
                </a:gs>
              </a:gsLst>
              <a:lin ang="0"/>
            </a:gradFill>
          </p:spPr>
        </p:sp>
        <p:sp>
          <p:nvSpPr>
            <p:cNvPr id="8" name="TextBox 8"/>
            <p:cNvSpPr txBox="1"/>
            <p:nvPr/>
          </p:nvSpPr>
          <p:spPr>
            <a:xfrm>
              <a:off x="0" y="165100"/>
              <a:ext cx="711200"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13482091" y="2207135"/>
            <a:ext cx="711798" cy="995664"/>
            <a:chOff x="0" y="0"/>
            <a:chExt cx="812800" cy="812800"/>
          </a:xfrm>
        </p:grpSpPr>
        <p:sp>
          <p:nvSpPr>
            <p:cNvPr id="10" name="Freeform 10"/>
            <p:cNvSpPr/>
            <p:nvPr/>
          </p:nvSpPr>
          <p:spPr>
            <a:xfrm>
              <a:off x="0" y="0"/>
              <a:ext cx="812800" cy="812800"/>
            </a:xfrm>
            <a:custGeom>
              <a:avLst/>
              <a:gdLst/>
              <a:ahLst/>
              <a:cxnLst/>
              <a:rect l="l" t="t" r="r" b="b"/>
              <a:pathLst>
                <a:path w="812800" h="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gradFill rotWithShape="1">
              <a:gsLst>
                <a:gs pos="0">
                  <a:srgbClr val="8C52FF">
                    <a:alpha val="100000"/>
                  </a:srgbClr>
                </a:gs>
                <a:gs pos="100000">
                  <a:srgbClr val="5CE1E6">
                    <a:alpha val="100000"/>
                  </a:srgbClr>
                </a:gs>
              </a:gsLst>
              <a:lin ang="0"/>
            </a:gradFill>
          </p:spPr>
        </p:sp>
        <p:sp>
          <p:nvSpPr>
            <p:cNvPr id="11" name="TextBox 11"/>
            <p:cNvSpPr txBox="1"/>
            <p:nvPr/>
          </p:nvSpPr>
          <p:spPr>
            <a:xfrm>
              <a:off x="0" y="165100"/>
              <a:ext cx="711200"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1006125" y="4454576"/>
            <a:ext cx="16275750" cy="2381798"/>
            <a:chOff x="0" y="0"/>
            <a:chExt cx="4286617" cy="627305"/>
          </a:xfrm>
        </p:grpSpPr>
        <p:sp>
          <p:nvSpPr>
            <p:cNvPr id="13" name="Freeform 13"/>
            <p:cNvSpPr/>
            <p:nvPr/>
          </p:nvSpPr>
          <p:spPr>
            <a:xfrm>
              <a:off x="0" y="0"/>
              <a:ext cx="4286617" cy="627305"/>
            </a:xfrm>
            <a:custGeom>
              <a:avLst/>
              <a:gdLst/>
              <a:ahLst/>
              <a:cxnLst/>
              <a:rect l="l" t="t" r="r" b="b"/>
              <a:pathLst>
                <a:path w="4286617" h="627305">
                  <a:moveTo>
                    <a:pt x="0" y="0"/>
                  </a:moveTo>
                  <a:lnTo>
                    <a:pt x="4286617" y="0"/>
                  </a:lnTo>
                  <a:lnTo>
                    <a:pt x="4286617" y="627305"/>
                  </a:lnTo>
                  <a:lnTo>
                    <a:pt x="0" y="627305"/>
                  </a:lnTo>
                  <a:close/>
                </a:path>
              </a:pathLst>
            </a:custGeom>
            <a:solidFill>
              <a:srgbClr val="C8F193"/>
            </a:solidFill>
          </p:spPr>
        </p:sp>
        <p:sp>
          <p:nvSpPr>
            <p:cNvPr id="14" name="TextBox 14"/>
            <p:cNvSpPr txBox="1"/>
            <p:nvPr/>
          </p:nvSpPr>
          <p:spPr>
            <a:xfrm>
              <a:off x="0" y="-47625"/>
              <a:ext cx="4286617" cy="674930"/>
            </a:xfrm>
            <a:prstGeom prst="rect">
              <a:avLst/>
            </a:prstGeom>
          </p:spPr>
          <p:txBody>
            <a:bodyPr lIns="50800" tIns="50800" rIns="50800" bIns="50800" rtlCol="0" anchor="ctr"/>
            <a:lstStyle/>
            <a:p>
              <a:pPr marL="647694" lvl="1" indent="-323847">
                <a:lnSpc>
                  <a:spcPts val="4199"/>
                </a:lnSpc>
                <a:buFont typeface="Arial"/>
                <a:buChar char="•"/>
              </a:pPr>
              <a:r>
                <a:rPr lang="en-US" sz="2999" dirty="0">
                  <a:solidFill>
                    <a:srgbClr val="000000"/>
                  </a:solidFill>
                  <a:latin typeface="Times New Roman" panose="02020603050405020304" pitchFamily="18" charset="0"/>
                  <a:cs typeface="Times New Roman" panose="02020603050405020304" pitchFamily="18" charset="0"/>
                </a:rPr>
                <a:t>CƠ THỂ ĐƯỢC CẤU TẠO TỪ </a:t>
              </a:r>
              <a:r>
                <a:rPr lang="en-US" sz="2999" dirty="0">
                  <a:solidFill>
                    <a:srgbClr val="004AAD"/>
                  </a:solidFill>
                  <a:latin typeface="Times New Roman" panose="02020603050405020304" pitchFamily="18" charset="0"/>
                  <a:cs typeface="Times New Roman" panose="02020603050405020304" pitchFamily="18" charset="0"/>
                </a:rPr>
                <a:t>HÀNG TỶ</a:t>
              </a:r>
              <a:r>
                <a:rPr lang="en-US" sz="2999" dirty="0">
                  <a:solidFill>
                    <a:srgbClr val="000000"/>
                  </a:solidFill>
                  <a:latin typeface="Times New Roman" panose="02020603050405020304" pitchFamily="18" charset="0"/>
                  <a:cs typeface="Times New Roman" panose="02020603050405020304" pitchFamily="18" charset="0"/>
                </a:rPr>
                <a:t> TẾ BÀO</a:t>
              </a:r>
            </a:p>
            <a:p>
              <a:pPr marL="647694" lvl="1" indent="-323847">
                <a:lnSpc>
                  <a:spcPts val="4199"/>
                </a:lnSpc>
                <a:buFont typeface="Arial"/>
                <a:buChar char="•"/>
              </a:pPr>
              <a:r>
                <a:rPr lang="en-US" sz="2999" dirty="0">
                  <a:solidFill>
                    <a:srgbClr val="000000"/>
                  </a:solidFill>
                  <a:latin typeface="Times New Roman" panose="02020603050405020304" pitchFamily="18" charset="0"/>
                  <a:cs typeface="Times New Roman" panose="02020603050405020304" pitchFamily="18" charset="0"/>
                </a:rPr>
                <a:t>MUỐN CƠ THỂ KHOẺ THÌ TẾ BÀO PHẢI KHOẺ</a:t>
              </a:r>
            </a:p>
            <a:p>
              <a:pPr marL="647694" lvl="1" indent="-323847">
                <a:lnSpc>
                  <a:spcPts val="4199"/>
                </a:lnSpc>
                <a:buFont typeface="Arial"/>
                <a:buChar char="•"/>
              </a:pPr>
              <a:r>
                <a:rPr lang="en-US" sz="2999" dirty="0">
                  <a:solidFill>
                    <a:srgbClr val="000000"/>
                  </a:solidFill>
                  <a:latin typeface="Times New Roman" panose="02020603050405020304" pitchFamily="18" charset="0"/>
                  <a:cs typeface="Times New Roman" panose="02020603050405020304" pitchFamily="18" charset="0"/>
                </a:rPr>
                <a:t>MUỐN TẾ BÀO KHOẺ MẠNH THÌ TẾ BÀO CẦN ĐƯỢC CUNG CẤP ĐẦY ĐỦ CÁC CHẤT DINH DƯỠNG.</a:t>
              </a:r>
            </a:p>
          </p:txBody>
        </p:sp>
      </p:grpSp>
      <p:grpSp>
        <p:nvGrpSpPr>
          <p:cNvPr id="15" name="Group 15"/>
          <p:cNvGrpSpPr/>
          <p:nvPr/>
        </p:nvGrpSpPr>
        <p:grpSpPr>
          <a:xfrm>
            <a:off x="2596646" y="6925802"/>
            <a:ext cx="4131779" cy="919254"/>
            <a:chOff x="0" y="-31637"/>
            <a:chExt cx="1088205" cy="242108"/>
          </a:xfrm>
        </p:grpSpPr>
        <p:sp>
          <p:nvSpPr>
            <p:cNvPr id="16" name="Freeform 16"/>
            <p:cNvSpPr/>
            <p:nvPr/>
          </p:nvSpPr>
          <p:spPr>
            <a:xfrm>
              <a:off x="0" y="8226"/>
              <a:ext cx="1082611" cy="194483"/>
            </a:xfrm>
            <a:custGeom>
              <a:avLst/>
              <a:gdLst/>
              <a:ahLst/>
              <a:cxnLst/>
              <a:rect l="l" t="t" r="r" b="b"/>
              <a:pathLst>
                <a:path w="1082611" h="194483">
                  <a:moveTo>
                    <a:pt x="96055" y="0"/>
                  </a:moveTo>
                  <a:lnTo>
                    <a:pt x="986556" y="0"/>
                  </a:lnTo>
                  <a:cubicBezTo>
                    <a:pt x="1012031" y="0"/>
                    <a:pt x="1036463" y="10120"/>
                    <a:pt x="1054477" y="28134"/>
                  </a:cubicBezTo>
                  <a:cubicBezTo>
                    <a:pt x="1072491" y="46148"/>
                    <a:pt x="1082611" y="70580"/>
                    <a:pt x="1082611" y="96055"/>
                  </a:cubicBezTo>
                  <a:lnTo>
                    <a:pt x="1082611" y="98428"/>
                  </a:lnTo>
                  <a:cubicBezTo>
                    <a:pt x="1082611" y="151478"/>
                    <a:pt x="1039606" y="194483"/>
                    <a:pt x="986556" y="194483"/>
                  </a:cubicBezTo>
                  <a:lnTo>
                    <a:pt x="96055" y="194483"/>
                  </a:lnTo>
                  <a:cubicBezTo>
                    <a:pt x="70580" y="194483"/>
                    <a:pt x="46148" y="184363"/>
                    <a:pt x="28134" y="166349"/>
                  </a:cubicBezTo>
                  <a:cubicBezTo>
                    <a:pt x="10120" y="148335"/>
                    <a:pt x="0" y="123903"/>
                    <a:pt x="0" y="98428"/>
                  </a:cubicBezTo>
                  <a:lnTo>
                    <a:pt x="0" y="96055"/>
                  </a:lnTo>
                  <a:cubicBezTo>
                    <a:pt x="0" y="70580"/>
                    <a:pt x="10120" y="46148"/>
                    <a:pt x="28134" y="28134"/>
                  </a:cubicBezTo>
                  <a:cubicBezTo>
                    <a:pt x="46148" y="10120"/>
                    <a:pt x="70580" y="0"/>
                    <a:pt x="96055" y="0"/>
                  </a:cubicBezTo>
                  <a:close/>
                </a:path>
              </a:pathLst>
            </a:custGeom>
            <a:solidFill>
              <a:srgbClr val="EDABAB"/>
            </a:solidFill>
          </p:spPr>
        </p:sp>
        <p:sp>
          <p:nvSpPr>
            <p:cNvPr id="17" name="TextBox 17"/>
            <p:cNvSpPr txBox="1"/>
            <p:nvPr/>
          </p:nvSpPr>
          <p:spPr>
            <a:xfrm>
              <a:off x="5594" y="-31637"/>
              <a:ext cx="1082611" cy="242108"/>
            </a:xfrm>
            <a:prstGeom prst="rect">
              <a:avLst/>
            </a:prstGeom>
          </p:spPr>
          <p:txBody>
            <a:bodyPr lIns="50800" tIns="50800" rIns="50800" bIns="50800" rtlCol="0" anchor="ctr"/>
            <a:lstStyle/>
            <a:p>
              <a:pPr algn="ctr">
                <a:lnSpc>
                  <a:spcPts val="4199"/>
                </a:lnSpc>
              </a:pPr>
              <a:r>
                <a:rPr lang="en-US" sz="2999" dirty="0">
                  <a:solidFill>
                    <a:srgbClr val="000000"/>
                  </a:solidFill>
                  <a:latin typeface="Times New Roman" panose="02020603050405020304" pitchFamily="18" charset="0"/>
                  <a:cs typeface="Times New Roman" panose="02020603050405020304" pitchFamily="18" charset="0"/>
                </a:rPr>
                <a:t>TẾ BÀO KHOẺ MẠNH</a:t>
              </a:r>
            </a:p>
          </p:txBody>
        </p:sp>
      </p:grpSp>
      <p:grpSp>
        <p:nvGrpSpPr>
          <p:cNvPr id="18" name="Group 18"/>
          <p:cNvGrpSpPr/>
          <p:nvPr/>
        </p:nvGrpSpPr>
        <p:grpSpPr>
          <a:xfrm>
            <a:off x="11580815" y="6934146"/>
            <a:ext cx="4125779" cy="919254"/>
            <a:chOff x="0" y="-31385"/>
            <a:chExt cx="1086625" cy="242108"/>
          </a:xfrm>
        </p:grpSpPr>
        <p:sp>
          <p:nvSpPr>
            <p:cNvPr id="19" name="Freeform 19"/>
            <p:cNvSpPr/>
            <p:nvPr/>
          </p:nvSpPr>
          <p:spPr>
            <a:xfrm>
              <a:off x="4014" y="-9640"/>
              <a:ext cx="1082611" cy="194483"/>
            </a:xfrm>
            <a:custGeom>
              <a:avLst/>
              <a:gdLst/>
              <a:ahLst/>
              <a:cxnLst/>
              <a:rect l="l" t="t" r="r" b="b"/>
              <a:pathLst>
                <a:path w="1082611" h="194483">
                  <a:moveTo>
                    <a:pt x="96055" y="0"/>
                  </a:moveTo>
                  <a:lnTo>
                    <a:pt x="986556" y="0"/>
                  </a:lnTo>
                  <a:cubicBezTo>
                    <a:pt x="1012031" y="0"/>
                    <a:pt x="1036463" y="10120"/>
                    <a:pt x="1054477" y="28134"/>
                  </a:cubicBezTo>
                  <a:cubicBezTo>
                    <a:pt x="1072491" y="46148"/>
                    <a:pt x="1082611" y="70580"/>
                    <a:pt x="1082611" y="96055"/>
                  </a:cubicBezTo>
                  <a:lnTo>
                    <a:pt x="1082611" y="98428"/>
                  </a:lnTo>
                  <a:cubicBezTo>
                    <a:pt x="1082611" y="151478"/>
                    <a:pt x="1039606" y="194483"/>
                    <a:pt x="986556" y="194483"/>
                  </a:cubicBezTo>
                  <a:lnTo>
                    <a:pt x="96055" y="194483"/>
                  </a:lnTo>
                  <a:cubicBezTo>
                    <a:pt x="70580" y="194483"/>
                    <a:pt x="46148" y="184363"/>
                    <a:pt x="28134" y="166349"/>
                  </a:cubicBezTo>
                  <a:cubicBezTo>
                    <a:pt x="10120" y="148335"/>
                    <a:pt x="0" y="123903"/>
                    <a:pt x="0" y="98428"/>
                  </a:cubicBezTo>
                  <a:lnTo>
                    <a:pt x="0" y="96055"/>
                  </a:lnTo>
                  <a:cubicBezTo>
                    <a:pt x="0" y="70580"/>
                    <a:pt x="10120" y="46148"/>
                    <a:pt x="28134" y="28134"/>
                  </a:cubicBezTo>
                  <a:cubicBezTo>
                    <a:pt x="46148" y="10120"/>
                    <a:pt x="70580" y="0"/>
                    <a:pt x="96055" y="0"/>
                  </a:cubicBezTo>
                  <a:close/>
                </a:path>
              </a:pathLst>
            </a:custGeom>
            <a:solidFill>
              <a:srgbClr val="EDABAB"/>
            </a:solidFill>
          </p:spPr>
          <p:txBody>
            <a:bodyPr/>
            <a:lstStyle/>
            <a:p>
              <a:endParaRPr lang="en-US" dirty="0"/>
            </a:p>
          </p:txBody>
        </p:sp>
        <p:sp>
          <p:nvSpPr>
            <p:cNvPr id="20" name="TextBox 20"/>
            <p:cNvSpPr txBox="1"/>
            <p:nvPr/>
          </p:nvSpPr>
          <p:spPr>
            <a:xfrm>
              <a:off x="0" y="-31385"/>
              <a:ext cx="1082611" cy="242108"/>
            </a:xfrm>
            <a:prstGeom prst="rect">
              <a:avLst/>
            </a:prstGeom>
          </p:spPr>
          <p:txBody>
            <a:bodyPr lIns="50800" tIns="50800" rIns="50800" bIns="50800" rtlCol="0" anchor="ctr"/>
            <a:lstStyle/>
            <a:p>
              <a:pPr algn="ctr">
                <a:lnSpc>
                  <a:spcPts val="4199"/>
                </a:lnSpc>
              </a:pPr>
              <a:r>
                <a:rPr lang="en-US" sz="2999" dirty="0">
                  <a:solidFill>
                    <a:srgbClr val="000000"/>
                  </a:solidFill>
                  <a:latin typeface="Times New Roman" panose="02020603050405020304" pitchFamily="18" charset="0"/>
                  <a:cs typeface="Times New Roman" panose="02020603050405020304" pitchFamily="18" charset="0"/>
                </a:rPr>
                <a:t>CƠ THỂ KHOẺ MẠNH</a:t>
              </a:r>
            </a:p>
          </p:txBody>
        </p:sp>
      </p:grpSp>
      <p:grpSp>
        <p:nvGrpSpPr>
          <p:cNvPr id="21" name="Group 21"/>
          <p:cNvGrpSpPr/>
          <p:nvPr/>
        </p:nvGrpSpPr>
        <p:grpSpPr>
          <a:xfrm>
            <a:off x="8359989" y="7000422"/>
            <a:ext cx="1589262" cy="770998"/>
            <a:chOff x="0" y="0"/>
            <a:chExt cx="1257660" cy="610128"/>
          </a:xfrm>
        </p:grpSpPr>
        <p:sp>
          <p:nvSpPr>
            <p:cNvPr id="22" name="Freeform 22"/>
            <p:cNvSpPr/>
            <p:nvPr/>
          </p:nvSpPr>
          <p:spPr>
            <a:xfrm>
              <a:off x="0" y="0"/>
              <a:ext cx="1257660" cy="610128"/>
            </a:xfrm>
            <a:custGeom>
              <a:avLst/>
              <a:gdLst/>
              <a:ahLst/>
              <a:cxnLst/>
              <a:rect l="l" t="t" r="r" b="b"/>
              <a:pathLst>
                <a:path w="1257660" h="610128">
                  <a:moveTo>
                    <a:pt x="1257660" y="305064"/>
                  </a:moveTo>
                  <a:lnTo>
                    <a:pt x="851260" y="0"/>
                  </a:lnTo>
                  <a:lnTo>
                    <a:pt x="851260" y="203200"/>
                  </a:lnTo>
                  <a:lnTo>
                    <a:pt x="0" y="203200"/>
                  </a:lnTo>
                  <a:lnTo>
                    <a:pt x="0" y="406928"/>
                  </a:lnTo>
                  <a:lnTo>
                    <a:pt x="851260" y="406928"/>
                  </a:lnTo>
                  <a:lnTo>
                    <a:pt x="851260" y="610128"/>
                  </a:lnTo>
                  <a:lnTo>
                    <a:pt x="1257660" y="305064"/>
                  </a:lnTo>
                  <a:close/>
                </a:path>
              </a:pathLst>
            </a:custGeom>
            <a:gradFill rotWithShape="1">
              <a:gsLst>
                <a:gs pos="0">
                  <a:srgbClr val="0CC0DF">
                    <a:alpha val="100000"/>
                  </a:srgbClr>
                </a:gs>
                <a:gs pos="100000">
                  <a:srgbClr val="FFDE59">
                    <a:alpha val="100000"/>
                  </a:srgbClr>
                </a:gs>
              </a:gsLst>
              <a:lin ang="0"/>
            </a:gradFill>
          </p:spPr>
        </p:sp>
        <p:sp>
          <p:nvSpPr>
            <p:cNvPr id="23" name="TextBox 23"/>
            <p:cNvSpPr txBox="1"/>
            <p:nvPr/>
          </p:nvSpPr>
          <p:spPr>
            <a:xfrm>
              <a:off x="0" y="165100"/>
              <a:ext cx="1156060" cy="241828"/>
            </a:xfrm>
            <a:prstGeom prst="rect">
              <a:avLst/>
            </a:prstGeom>
          </p:spPr>
          <p:txBody>
            <a:bodyPr lIns="50800" tIns="50800" rIns="50800" bIns="50800" rtlCol="0" anchor="ctr"/>
            <a:lstStyle/>
            <a:p>
              <a:pPr algn="ctr">
                <a:lnSpc>
                  <a:spcPts val="2659"/>
                </a:lnSpc>
                <a:spcBef>
                  <a:spcPct val="0"/>
                </a:spcBef>
              </a:pPr>
              <a:endParaRPr>
                <a:solidFill>
                  <a:srgbClr val="00B050"/>
                </a:solidFill>
              </a:endParaRPr>
            </a:p>
          </p:txBody>
        </p:sp>
      </p:grpSp>
      <p:grpSp>
        <p:nvGrpSpPr>
          <p:cNvPr id="24" name="Group 24"/>
          <p:cNvGrpSpPr/>
          <p:nvPr/>
        </p:nvGrpSpPr>
        <p:grpSpPr>
          <a:xfrm>
            <a:off x="1006125" y="8116295"/>
            <a:ext cx="16275750" cy="1869579"/>
            <a:chOff x="0" y="0"/>
            <a:chExt cx="4286617" cy="492399"/>
          </a:xfrm>
        </p:grpSpPr>
        <p:sp>
          <p:nvSpPr>
            <p:cNvPr id="25" name="Freeform 25"/>
            <p:cNvSpPr/>
            <p:nvPr/>
          </p:nvSpPr>
          <p:spPr>
            <a:xfrm>
              <a:off x="0" y="0"/>
              <a:ext cx="4286617" cy="492399"/>
            </a:xfrm>
            <a:custGeom>
              <a:avLst/>
              <a:gdLst/>
              <a:ahLst/>
              <a:cxnLst/>
              <a:rect l="l" t="t" r="r" b="b"/>
              <a:pathLst>
                <a:path w="4286617" h="492399">
                  <a:moveTo>
                    <a:pt x="0" y="0"/>
                  </a:moveTo>
                  <a:lnTo>
                    <a:pt x="4286617" y="0"/>
                  </a:lnTo>
                  <a:lnTo>
                    <a:pt x="4286617" y="492399"/>
                  </a:lnTo>
                  <a:lnTo>
                    <a:pt x="0" y="492399"/>
                  </a:lnTo>
                  <a:close/>
                </a:path>
              </a:pathLst>
            </a:custGeom>
            <a:solidFill>
              <a:srgbClr val="92DCE8"/>
            </a:solidFill>
          </p:spPr>
        </p:sp>
        <p:sp>
          <p:nvSpPr>
            <p:cNvPr id="26" name="TextBox 26"/>
            <p:cNvSpPr txBox="1"/>
            <p:nvPr/>
          </p:nvSpPr>
          <p:spPr>
            <a:xfrm>
              <a:off x="0" y="-47625"/>
              <a:ext cx="4286617" cy="540024"/>
            </a:xfrm>
            <a:prstGeom prst="rect">
              <a:avLst/>
            </a:prstGeom>
          </p:spPr>
          <p:txBody>
            <a:bodyPr lIns="50800" tIns="50800" rIns="50800" bIns="50800" rtlCol="0" anchor="ctr"/>
            <a:lstStyle/>
            <a:p>
              <a:pPr algn="ctr">
                <a:lnSpc>
                  <a:spcPts val="4199"/>
                </a:lnSpc>
              </a:pPr>
              <a:r>
                <a:rPr lang="en-US" sz="2999" dirty="0">
                  <a:solidFill>
                    <a:srgbClr val="00B050"/>
                  </a:solidFill>
                  <a:latin typeface="Times New Roman" panose="02020603050405020304" pitchFamily="18" charset="0"/>
                  <a:cs typeface="Times New Roman" panose="02020603050405020304" pitchFamily="18" charset="0"/>
                </a:rPr>
                <a:t>DINH DƯỠNG TẾ BÀO </a:t>
              </a:r>
              <a:r>
                <a:rPr lang="en-US" sz="2999" dirty="0">
                  <a:solidFill>
                    <a:srgbClr val="000000"/>
                  </a:solidFill>
                  <a:latin typeface="Times New Roman" panose="02020603050405020304" pitchFamily="18" charset="0"/>
                  <a:cs typeface="Times New Roman" panose="02020603050405020304" pitchFamily="18" charset="0"/>
                </a:rPr>
                <a:t>GIÚP CUNG CẤP CÁC NGUỒN DINH DƯỠNG CẦN THIẾT CHO CÁC TẾ BÀO PHÁT TRIỂN, PHỤC HỒI CÁC TẾ BÀO TỔN THƯƠNG ĐỂ THỰC HIỆN CHỨC NĂNG VỚI HIỆU QUẢ TỐT NHẤT.</a:t>
              </a:r>
            </a:p>
          </p:txBody>
        </p:sp>
      </p:grpSp>
      <p:sp>
        <p:nvSpPr>
          <p:cNvPr id="27" name="TextBox 27"/>
          <p:cNvSpPr txBox="1"/>
          <p:nvPr/>
        </p:nvSpPr>
        <p:spPr>
          <a:xfrm>
            <a:off x="922775" y="195414"/>
            <a:ext cx="16974015" cy="940770"/>
          </a:xfrm>
          <a:prstGeom prst="rect">
            <a:avLst/>
          </a:prstGeom>
        </p:spPr>
        <p:txBody>
          <a:bodyPr lIns="0" tIns="0" rIns="0" bIns="0" rtlCol="0" anchor="t">
            <a:spAutoFit/>
          </a:bodyPr>
          <a:lstStyle/>
          <a:p>
            <a:pPr algn="ctr">
              <a:lnSpc>
                <a:spcPts val="7980"/>
              </a:lnSpc>
            </a:pPr>
            <a:r>
              <a:rPr lang="en-US" sz="5700" dirty="0">
                <a:solidFill>
                  <a:srgbClr val="1CC272"/>
                </a:solidFill>
                <a:latin typeface="Times New Roman" panose="02020603050405020304" pitchFamily="18" charset="0"/>
                <a:cs typeface="Times New Roman" panose="02020603050405020304" pitchFamily="18" charset="0"/>
              </a:rPr>
              <a:t>TẠI SAO LẠI LÀ DINH DƯỠNG CẤP ĐỘ TẾ BÀO?</a:t>
            </a:r>
          </a:p>
        </p:txBody>
      </p:sp>
      <p:sp>
        <p:nvSpPr>
          <p:cNvPr id="28" name="TextBox 28"/>
          <p:cNvSpPr txBox="1"/>
          <p:nvPr/>
        </p:nvSpPr>
        <p:spPr>
          <a:xfrm>
            <a:off x="983436" y="3738932"/>
            <a:ext cx="2469133" cy="629919"/>
          </a:xfrm>
          <a:prstGeom prst="rect">
            <a:avLst/>
          </a:prstGeom>
        </p:spPr>
        <p:txBody>
          <a:bodyPr lIns="0" tIns="0" rIns="0" bIns="0" rtlCol="0" anchor="t">
            <a:spAutoFit/>
          </a:bodyPr>
          <a:lstStyle/>
          <a:p>
            <a:pPr algn="ctr">
              <a:lnSpc>
                <a:spcPts val="5180"/>
              </a:lnSpc>
            </a:pPr>
            <a:r>
              <a:rPr lang="en-US" sz="3700" dirty="0">
                <a:solidFill>
                  <a:srgbClr val="E11E1E"/>
                </a:solidFill>
                <a:latin typeface="Noto Sans"/>
              </a:rPr>
              <a:t>VIÊN GẠCH</a:t>
            </a:r>
          </a:p>
        </p:txBody>
      </p:sp>
      <p:sp>
        <p:nvSpPr>
          <p:cNvPr id="29" name="TextBox 29"/>
          <p:cNvSpPr txBox="1"/>
          <p:nvPr/>
        </p:nvSpPr>
        <p:spPr>
          <a:xfrm>
            <a:off x="5964159" y="3738932"/>
            <a:ext cx="2352824" cy="629919"/>
          </a:xfrm>
          <a:prstGeom prst="rect">
            <a:avLst/>
          </a:prstGeom>
        </p:spPr>
        <p:txBody>
          <a:bodyPr lIns="0" tIns="0" rIns="0" bIns="0" rtlCol="0" anchor="t">
            <a:spAutoFit/>
          </a:bodyPr>
          <a:lstStyle/>
          <a:p>
            <a:pPr algn="ctr">
              <a:lnSpc>
                <a:spcPts val="5180"/>
              </a:lnSpc>
            </a:pPr>
            <a:r>
              <a:rPr lang="en-US" sz="3700" dirty="0">
                <a:solidFill>
                  <a:srgbClr val="B76943"/>
                </a:solidFill>
                <a:latin typeface="Noto Sans"/>
              </a:rPr>
              <a:t>NGÔI NHÀ</a:t>
            </a:r>
          </a:p>
        </p:txBody>
      </p:sp>
      <p:sp>
        <p:nvSpPr>
          <p:cNvPr id="30" name="TextBox 30"/>
          <p:cNvSpPr txBox="1"/>
          <p:nvPr/>
        </p:nvSpPr>
        <p:spPr>
          <a:xfrm>
            <a:off x="10828574" y="3738932"/>
            <a:ext cx="1812318" cy="622606"/>
          </a:xfrm>
          <a:prstGeom prst="rect">
            <a:avLst/>
          </a:prstGeom>
        </p:spPr>
        <p:txBody>
          <a:bodyPr wrap="square" lIns="0" tIns="0" rIns="0" bIns="0" rtlCol="0" anchor="t">
            <a:spAutoFit/>
          </a:bodyPr>
          <a:lstStyle/>
          <a:p>
            <a:pPr algn="ctr">
              <a:lnSpc>
                <a:spcPts val="5180"/>
              </a:lnSpc>
            </a:pPr>
            <a:r>
              <a:rPr lang="en-US" sz="3700" dirty="0">
                <a:solidFill>
                  <a:srgbClr val="1CC272"/>
                </a:solidFill>
                <a:latin typeface="Noto Sans"/>
              </a:rPr>
              <a:t>TẾ BÀO</a:t>
            </a:r>
          </a:p>
        </p:txBody>
      </p:sp>
      <p:sp>
        <p:nvSpPr>
          <p:cNvPr id="31" name="TextBox 31"/>
          <p:cNvSpPr txBox="1"/>
          <p:nvPr/>
        </p:nvSpPr>
        <p:spPr>
          <a:xfrm>
            <a:off x="15206878" y="3738932"/>
            <a:ext cx="1791849" cy="629919"/>
          </a:xfrm>
          <a:prstGeom prst="rect">
            <a:avLst/>
          </a:prstGeom>
        </p:spPr>
        <p:txBody>
          <a:bodyPr wrap="square" lIns="0" tIns="0" rIns="0" bIns="0" rtlCol="0" anchor="t">
            <a:spAutoFit/>
          </a:bodyPr>
          <a:lstStyle/>
          <a:p>
            <a:pPr algn="ctr">
              <a:lnSpc>
                <a:spcPts val="5180"/>
              </a:lnSpc>
            </a:pPr>
            <a:r>
              <a:rPr lang="en-US" sz="3700" dirty="0">
                <a:solidFill>
                  <a:srgbClr val="3C88EF"/>
                </a:solidFill>
                <a:latin typeface="Noto Sans"/>
              </a:rPr>
              <a:t>CƠ THỂ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ppt_x"/>
                                          </p:val>
                                        </p:tav>
                                        <p:tav tm="100000">
                                          <p:val>
                                            <p:strVal val="#ppt_x"/>
                                          </p:val>
                                        </p:tav>
                                      </p:tavLst>
                                    </p:anim>
                                    <p:anim calcmode="lin" valueType="num">
                                      <p:cBhvr additive="base">
                                        <p:cTn id="2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fill="hold"/>
                                        <p:tgtEl>
                                          <p:spTgt spid="30"/>
                                        </p:tgtEl>
                                        <p:attrNameLst>
                                          <p:attrName>ppt_x</p:attrName>
                                        </p:attrNameLst>
                                      </p:cBhvr>
                                      <p:tavLst>
                                        <p:tav tm="0">
                                          <p:val>
                                            <p:strVal val="#ppt_x"/>
                                          </p:val>
                                        </p:tav>
                                        <p:tav tm="100000">
                                          <p:val>
                                            <p:strVal val="#ppt_x"/>
                                          </p:val>
                                        </p:tav>
                                      </p:tavLst>
                                    </p:anim>
                                    <p:anim calcmode="lin" valueType="num">
                                      <p:cBhvr additive="base">
                                        <p:cTn id="4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3" presetClass="entr" presetSubtype="0"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
                                        <p:tgtEl>
                                          <p:spTgt spid="5"/>
                                        </p:tgtEl>
                                      </p:cBhvr>
                                    </p:animEffect>
                                    <p:anim calcmode="lin" valueType="num">
                                      <p:cBhvr>
                                        <p:cTn id="52" dur="400" fill="hold"/>
                                        <p:tgtEl>
                                          <p:spTgt spid="5"/>
                                        </p:tgtEl>
                                        <p:attrNameLst>
                                          <p:attrName>ppt_x</p:attrName>
                                        </p:attrNameLst>
                                      </p:cBhvr>
                                      <p:tavLst>
                                        <p:tav tm="0">
                                          <p:val>
                                            <p:strVal val="#ppt_x"/>
                                          </p:val>
                                        </p:tav>
                                        <p:tav tm="100000">
                                          <p:val>
                                            <p:strVal val="#ppt_x"/>
                                          </p:val>
                                        </p:tav>
                                      </p:tavLst>
                                    </p:anim>
                                    <p:anim calcmode="lin" valueType="num">
                                      <p:cBhvr>
                                        <p:cTn id="53" dur="400" fill="hold"/>
                                        <p:tgtEl>
                                          <p:spTgt spid="5"/>
                                        </p:tgtEl>
                                        <p:attrNameLst>
                                          <p:attrName>ppt_y</p:attrName>
                                        </p:attrNameLst>
                                      </p:cBhvr>
                                      <p:tavLst>
                                        <p:tav tm="0">
                                          <p:val>
                                            <p:strVal val="#ppt_y+0.31"/>
                                          </p:val>
                                        </p:tav>
                                        <p:tav tm="100000">
                                          <p:val>
                                            <p:strVal val="#ppt_y+0.31"/>
                                          </p:val>
                                        </p:tav>
                                      </p:tavLst>
                                    </p:anim>
                                    <p:anim calcmode="lin" valueType="num">
                                      <p:cBhvr>
                                        <p:cTn id="54" dur="600" decel="50000" fill="hold">
                                          <p:stCondLst>
                                            <p:cond delay="400"/>
                                          </p:stCondLst>
                                        </p:cTn>
                                        <p:tgtEl>
                                          <p:spTgt spid="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5" dur="600" decel="50000" fill="hold">
                                          <p:stCondLst>
                                            <p:cond delay="400"/>
                                          </p:stCondLst>
                                        </p:cTn>
                                        <p:tgtEl>
                                          <p:spTgt spid="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500" fill="hold"/>
                                        <p:tgtEl>
                                          <p:spTgt spid="31"/>
                                        </p:tgtEl>
                                        <p:attrNameLst>
                                          <p:attrName>ppt_x</p:attrName>
                                        </p:attrNameLst>
                                      </p:cBhvr>
                                      <p:tavLst>
                                        <p:tav tm="0">
                                          <p:val>
                                            <p:strVal val="#ppt_x"/>
                                          </p:val>
                                        </p:tav>
                                        <p:tav tm="100000">
                                          <p:val>
                                            <p:strVal val="#ppt_x"/>
                                          </p:val>
                                        </p:tav>
                                      </p:tavLst>
                                    </p:anim>
                                    <p:anim calcmode="lin" valueType="num">
                                      <p:cBhvr additive="base">
                                        <p:cTn id="61"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dissolve">
                                      <p:cBhvr>
                                        <p:cTn id="66" dur="500"/>
                                        <p:tgtEl>
                                          <p:spTgt spid="12"/>
                                        </p:tgtEl>
                                      </p:cBhvr>
                                    </p:animEffec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55" presetClass="entr" presetSubtype="0" fill="hold" nodeType="click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p:cTn id="83" dur="1000" fill="hold"/>
                                        <p:tgtEl>
                                          <p:spTgt spid="24"/>
                                        </p:tgtEl>
                                        <p:attrNameLst>
                                          <p:attrName>ppt_w</p:attrName>
                                        </p:attrNameLst>
                                      </p:cBhvr>
                                      <p:tavLst>
                                        <p:tav tm="0">
                                          <p:val>
                                            <p:strVal val="#ppt_w*0.70"/>
                                          </p:val>
                                        </p:tav>
                                        <p:tav tm="100000">
                                          <p:val>
                                            <p:strVal val="#ppt_w"/>
                                          </p:val>
                                        </p:tav>
                                      </p:tavLst>
                                    </p:anim>
                                    <p:anim calcmode="lin" valueType="num">
                                      <p:cBhvr>
                                        <p:cTn id="84" dur="1000" fill="hold"/>
                                        <p:tgtEl>
                                          <p:spTgt spid="24"/>
                                        </p:tgtEl>
                                        <p:attrNameLst>
                                          <p:attrName>ppt_h</p:attrName>
                                        </p:attrNameLst>
                                      </p:cBhvr>
                                      <p:tavLst>
                                        <p:tav tm="0">
                                          <p:val>
                                            <p:strVal val="#ppt_h"/>
                                          </p:val>
                                        </p:tav>
                                        <p:tav tm="100000">
                                          <p:val>
                                            <p:strVal val="#ppt_h"/>
                                          </p:val>
                                        </p:tav>
                                      </p:tavLst>
                                    </p:anim>
                                    <p:animEffect transition="in" filter="fade">
                                      <p:cBhvr>
                                        <p:cTn id="85"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47700"/>
            <a:ext cx="18288000" cy="3119411"/>
            <a:chOff x="0" y="-114300"/>
            <a:chExt cx="4342828" cy="534526"/>
          </a:xfrm>
        </p:grpSpPr>
        <p:sp>
          <p:nvSpPr>
            <p:cNvPr id="3" name="Freeform 3"/>
            <p:cNvSpPr/>
            <p:nvPr/>
          </p:nvSpPr>
          <p:spPr>
            <a:xfrm>
              <a:off x="0" y="0"/>
              <a:ext cx="4342828" cy="346252"/>
            </a:xfrm>
            <a:custGeom>
              <a:avLst/>
              <a:gdLst/>
              <a:ahLst/>
              <a:cxnLst/>
              <a:rect l="l" t="t" r="r" b="b"/>
              <a:pathLst>
                <a:path w="4342828" h="346252">
                  <a:moveTo>
                    <a:pt x="0" y="0"/>
                  </a:moveTo>
                  <a:lnTo>
                    <a:pt x="4342828" y="0"/>
                  </a:lnTo>
                  <a:lnTo>
                    <a:pt x="4342828" y="346252"/>
                  </a:lnTo>
                  <a:lnTo>
                    <a:pt x="0" y="346252"/>
                  </a:lnTo>
                  <a:close/>
                </a:path>
              </a:pathLst>
            </a:custGeom>
            <a:solidFill>
              <a:srgbClr val="2576E4"/>
            </a:solidFill>
          </p:spPr>
        </p:sp>
        <p:sp>
          <p:nvSpPr>
            <p:cNvPr id="4" name="TextBox 4"/>
            <p:cNvSpPr txBox="1"/>
            <p:nvPr/>
          </p:nvSpPr>
          <p:spPr>
            <a:xfrm>
              <a:off x="0" y="-114300"/>
              <a:ext cx="4342828" cy="534526"/>
            </a:xfrm>
            <a:prstGeom prst="rect">
              <a:avLst/>
            </a:prstGeom>
          </p:spPr>
          <p:txBody>
            <a:bodyPr lIns="50800" tIns="50800" rIns="50800" bIns="50800" rtlCol="0" anchor="ctr"/>
            <a:lstStyle/>
            <a:p>
              <a:pPr algn="ctr">
                <a:lnSpc>
                  <a:spcPts val="8400"/>
                </a:lnSpc>
              </a:pPr>
              <a:r>
                <a:rPr lang="en-US" sz="6000" dirty="0">
                  <a:solidFill>
                    <a:srgbClr val="FFFFFF"/>
                  </a:solidFill>
                  <a:latin typeface="Noto Sans Bold"/>
                </a:rPr>
                <a:t>DINH DƯỠNG ĐƯỢC HẤP THU Ở ĐÂU?</a:t>
              </a:r>
            </a:p>
          </p:txBody>
        </p:sp>
      </p:grpSp>
      <p:grpSp>
        <p:nvGrpSpPr>
          <p:cNvPr id="5" name="Group 5"/>
          <p:cNvGrpSpPr/>
          <p:nvPr/>
        </p:nvGrpSpPr>
        <p:grpSpPr>
          <a:xfrm>
            <a:off x="7628684" y="1976864"/>
            <a:ext cx="10278316" cy="2370542"/>
            <a:chOff x="0" y="-47625"/>
            <a:chExt cx="2536459" cy="624340"/>
          </a:xfrm>
        </p:grpSpPr>
        <p:sp>
          <p:nvSpPr>
            <p:cNvPr id="6" name="Freeform 6"/>
            <p:cNvSpPr/>
            <p:nvPr/>
          </p:nvSpPr>
          <p:spPr>
            <a:xfrm>
              <a:off x="0" y="0"/>
              <a:ext cx="2536459" cy="576715"/>
            </a:xfrm>
            <a:custGeom>
              <a:avLst/>
              <a:gdLst/>
              <a:ahLst/>
              <a:cxnLst/>
              <a:rect l="l" t="t" r="r" b="b"/>
              <a:pathLst>
                <a:path w="2536459" h="576715">
                  <a:moveTo>
                    <a:pt x="0" y="0"/>
                  </a:moveTo>
                  <a:lnTo>
                    <a:pt x="2536459" y="0"/>
                  </a:lnTo>
                  <a:lnTo>
                    <a:pt x="2536459" y="576715"/>
                  </a:lnTo>
                  <a:lnTo>
                    <a:pt x="0" y="576715"/>
                  </a:lnTo>
                  <a:close/>
                </a:path>
              </a:pathLst>
            </a:custGeom>
            <a:solidFill>
              <a:srgbClr val="C1E494"/>
            </a:solidFill>
          </p:spPr>
        </p:sp>
        <p:sp>
          <p:nvSpPr>
            <p:cNvPr id="7" name="TextBox 7"/>
            <p:cNvSpPr txBox="1"/>
            <p:nvPr/>
          </p:nvSpPr>
          <p:spPr>
            <a:xfrm>
              <a:off x="0" y="-47625"/>
              <a:ext cx="2536459" cy="624340"/>
            </a:xfrm>
            <a:prstGeom prst="rect">
              <a:avLst/>
            </a:prstGeom>
          </p:spPr>
          <p:txBody>
            <a:bodyPr lIns="50800" tIns="50800" rIns="50800" bIns="50800" rtlCol="0" anchor="ctr"/>
            <a:lstStyle/>
            <a:p>
              <a:pPr algn="ctr">
                <a:lnSpc>
                  <a:spcPts val="4199"/>
                </a:lnSpc>
              </a:pPr>
              <a:r>
                <a:rPr lang="en-US" sz="2999" dirty="0">
                  <a:solidFill>
                    <a:srgbClr val="00B050"/>
                  </a:solidFill>
                  <a:latin typeface="Times New Roman" panose="02020603050405020304" pitchFamily="18" charset="0"/>
                  <a:cs typeface="Times New Roman" panose="02020603050405020304" pitchFamily="18" charset="0"/>
                </a:rPr>
                <a:t>DINH DƯỠNG ĐƯỢC HẤP THU TẠI ĐƯỜNG TIÊU HOÁ, TRONG ĐÓ 90% DD ĐƯỢC HẤP THU TẠI RUỘT NON.</a:t>
              </a:r>
            </a:p>
          </p:txBody>
        </p:sp>
      </p:grpSp>
      <p:grpSp>
        <p:nvGrpSpPr>
          <p:cNvPr id="8" name="Group 8"/>
          <p:cNvGrpSpPr/>
          <p:nvPr/>
        </p:nvGrpSpPr>
        <p:grpSpPr>
          <a:xfrm>
            <a:off x="7628684" y="4726416"/>
            <a:ext cx="10278316" cy="4758442"/>
            <a:chOff x="0" y="0"/>
            <a:chExt cx="2536458" cy="1253252"/>
          </a:xfrm>
        </p:grpSpPr>
        <p:sp>
          <p:nvSpPr>
            <p:cNvPr id="9" name="Freeform 9"/>
            <p:cNvSpPr/>
            <p:nvPr/>
          </p:nvSpPr>
          <p:spPr>
            <a:xfrm>
              <a:off x="0" y="0"/>
              <a:ext cx="2536459" cy="1253252"/>
            </a:xfrm>
            <a:custGeom>
              <a:avLst/>
              <a:gdLst/>
              <a:ahLst/>
              <a:cxnLst/>
              <a:rect l="l" t="t" r="r" b="b"/>
              <a:pathLst>
                <a:path w="2536459" h="1253252">
                  <a:moveTo>
                    <a:pt x="0" y="0"/>
                  </a:moveTo>
                  <a:lnTo>
                    <a:pt x="2536459" y="0"/>
                  </a:lnTo>
                  <a:lnTo>
                    <a:pt x="2536459" y="1253252"/>
                  </a:lnTo>
                  <a:lnTo>
                    <a:pt x="0" y="1253252"/>
                  </a:lnTo>
                  <a:close/>
                </a:path>
              </a:pathLst>
            </a:custGeom>
            <a:solidFill>
              <a:srgbClr val="C1E494"/>
            </a:solidFill>
          </p:spPr>
        </p:sp>
        <p:sp>
          <p:nvSpPr>
            <p:cNvPr id="10" name="TextBox 10"/>
            <p:cNvSpPr txBox="1"/>
            <p:nvPr/>
          </p:nvSpPr>
          <p:spPr>
            <a:xfrm>
              <a:off x="0" y="-47625"/>
              <a:ext cx="2536458" cy="1300877"/>
            </a:xfrm>
            <a:prstGeom prst="rect">
              <a:avLst/>
            </a:prstGeom>
          </p:spPr>
          <p:txBody>
            <a:bodyPr lIns="50800" tIns="50800" rIns="50800" bIns="50800" rtlCol="0" anchor="ctr"/>
            <a:lstStyle/>
            <a:p>
              <a:pPr marL="647694" lvl="1" indent="-323847">
                <a:lnSpc>
                  <a:spcPts val="4199"/>
                </a:lnSpc>
                <a:buFont typeface="Arial"/>
                <a:buChar char="•"/>
              </a:pPr>
              <a:r>
                <a:rPr lang="en-US" sz="2999" dirty="0">
                  <a:latin typeface="Times New Roman" panose="02020603050405020304" pitchFamily="18" charset="0"/>
                  <a:cs typeface="Times New Roman" panose="02020603050405020304" pitchFamily="18" charset="0"/>
                </a:rPr>
                <a:t>RUỘT NON DÀI 5 - 9 MÉT</a:t>
              </a:r>
            </a:p>
            <a:p>
              <a:pPr marL="647694" lvl="1" indent="-323847">
                <a:lnSpc>
                  <a:spcPts val="4199"/>
                </a:lnSpc>
                <a:buFont typeface="Arial"/>
                <a:buChar char="•"/>
              </a:pPr>
              <a:r>
                <a:rPr lang="en-US" sz="2999" dirty="0">
                  <a:latin typeface="Times New Roman" panose="02020603050405020304" pitchFamily="18" charset="0"/>
                  <a:cs typeface="Times New Roman" panose="02020603050405020304" pitchFamily="18" charset="0"/>
                </a:rPr>
                <a:t>90% THỨC ĂN KHI VÀO ĐƯỢC HẤP THU TẠI RUỘT NON QUA CÁC HỆ VI NHUNG MAO ( CÁC LÔNG NHỎ TRONG LÒNG RUỘT)</a:t>
              </a:r>
            </a:p>
            <a:p>
              <a:pPr marL="647694" lvl="1" indent="-323847">
                <a:lnSpc>
                  <a:spcPts val="4199"/>
                </a:lnSpc>
                <a:buFont typeface="Arial"/>
                <a:buChar char="•"/>
              </a:pPr>
              <a:r>
                <a:rPr lang="en-US" sz="2999" dirty="0">
                  <a:latin typeface="Times New Roman" panose="02020603050405020304" pitchFamily="18" charset="0"/>
                  <a:cs typeface="Times New Roman" panose="02020603050405020304" pitchFamily="18" charset="0"/>
                </a:rPr>
                <a:t>VI NHUNG MAO GIÚP TẠO RA 80% KHÁNG THỂ CHO TOÀN BỘ CƠ THỂ.</a:t>
              </a:r>
            </a:p>
            <a:p>
              <a:pPr marL="647694" lvl="1" indent="-323847">
                <a:lnSpc>
                  <a:spcPts val="4199"/>
                </a:lnSpc>
                <a:buFont typeface="Arial"/>
                <a:buChar char="•"/>
              </a:pPr>
              <a:r>
                <a:rPr lang="en-US" sz="2999" dirty="0">
                  <a:latin typeface="Times New Roman" panose="02020603050405020304" pitchFamily="18" charset="0"/>
                  <a:cs typeface="Times New Roman" panose="02020603050405020304" pitchFamily="18" charset="0"/>
                </a:rPr>
                <a:t>NHẬN DỊCH MẬT, DỊCH TUỴ VÀ DỊCH RUỘT LÀ CHẤT XÚC TÁC CỦA QUÁ TRÌNH TIÊU HOÁ</a:t>
              </a:r>
            </a:p>
          </p:txBody>
        </p:sp>
      </p:grpSp>
      <p:sp>
        <p:nvSpPr>
          <p:cNvPr id="11" name="Freeform 11"/>
          <p:cNvSpPr/>
          <p:nvPr/>
        </p:nvSpPr>
        <p:spPr>
          <a:xfrm>
            <a:off x="742062" y="3050624"/>
            <a:ext cx="6144560" cy="6059488"/>
          </a:xfrm>
          <a:custGeom>
            <a:avLst/>
            <a:gdLst/>
            <a:ahLst/>
            <a:cxnLst/>
            <a:rect l="l" t="t" r="r" b="b"/>
            <a:pathLst>
              <a:path w="6144560" h="6059488">
                <a:moveTo>
                  <a:pt x="0" y="0"/>
                </a:moveTo>
                <a:lnTo>
                  <a:pt x="6144559" y="0"/>
                </a:lnTo>
                <a:lnTo>
                  <a:pt x="6144559" y="6059488"/>
                </a:lnTo>
                <a:lnTo>
                  <a:pt x="0" y="6059488"/>
                </a:lnTo>
                <a:lnTo>
                  <a:pt x="0" y="0"/>
                </a:lnTo>
                <a:close/>
              </a:path>
            </a:pathLst>
          </a:custGeom>
          <a:blipFill>
            <a:blip r:embed="rId2"/>
            <a:stretch>
              <a:fillRect l="-7988" r="-9030"/>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900" decel="100000" fill="hold"/>
                                        <p:tgtEl>
                                          <p:spTgt spid="5"/>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5"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3" dur="1000" fill="hold"/>
                                        <p:tgtEl>
                                          <p:spTgt spid="8"/>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9084" y="-299318"/>
            <a:ext cx="14925072" cy="2674688"/>
            <a:chOff x="0" y="-133350"/>
            <a:chExt cx="3930883" cy="704444"/>
          </a:xfrm>
        </p:grpSpPr>
        <p:sp>
          <p:nvSpPr>
            <p:cNvPr id="3" name="Freeform 3"/>
            <p:cNvSpPr/>
            <p:nvPr/>
          </p:nvSpPr>
          <p:spPr>
            <a:xfrm>
              <a:off x="4014" y="-54517"/>
              <a:ext cx="3926869" cy="571094"/>
            </a:xfrm>
            <a:custGeom>
              <a:avLst/>
              <a:gdLst/>
              <a:ahLst/>
              <a:cxnLst/>
              <a:rect l="l" t="t" r="r" b="b"/>
              <a:pathLst>
                <a:path w="3926869" h="571094">
                  <a:moveTo>
                    <a:pt x="0" y="0"/>
                  </a:moveTo>
                  <a:lnTo>
                    <a:pt x="3926869" y="0"/>
                  </a:lnTo>
                  <a:lnTo>
                    <a:pt x="3926869" y="571094"/>
                  </a:lnTo>
                  <a:lnTo>
                    <a:pt x="0" y="571094"/>
                  </a:lnTo>
                  <a:close/>
                </a:path>
              </a:pathLst>
            </a:custGeom>
            <a:solidFill>
              <a:srgbClr val="C1E494"/>
            </a:solidFill>
          </p:spPr>
        </p:sp>
        <p:sp>
          <p:nvSpPr>
            <p:cNvPr id="4" name="TextBox 4"/>
            <p:cNvSpPr txBox="1"/>
            <p:nvPr/>
          </p:nvSpPr>
          <p:spPr>
            <a:xfrm>
              <a:off x="0" y="-133350"/>
              <a:ext cx="3926869" cy="704444"/>
            </a:xfrm>
            <a:prstGeom prst="rect">
              <a:avLst/>
            </a:prstGeom>
          </p:spPr>
          <p:txBody>
            <a:bodyPr lIns="50800" tIns="50800" rIns="50800" bIns="50800" rtlCol="0" anchor="ctr"/>
            <a:lstStyle/>
            <a:p>
              <a:pPr algn="ctr">
                <a:lnSpc>
                  <a:spcPts val="5439"/>
                </a:lnSpc>
              </a:pPr>
              <a:r>
                <a:rPr lang="en-US" sz="3399" dirty="0">
                  <a:solidFill>
                    <a:srgbClr val="000000"/>
                  </a:solidFill>
                  <a:latin typeface="Times New Roman" panose="02020603050405020304" pitchFamily="18" charset="0"/>
                  <a:cs typeface="Times New Roman" panose="02020603050405020304" pitchFamily="18" charset="0"/>
                </a:rPr>
                <a:t>DO ĐÓ, CẦN PHẢI BẢO VỆ CÁC VI NHUNG MAO KHOẺ MẠNH VÀ PHỤC HỒI CÁC VI NHUNG MAO ĐÃ BỊ TỔN THƯƠNG ĐỂ CƠ THỂ HẤP ĐƯỢC TỐI ĐA CÁC CHẤT DINH DƯỠNG CHO TẾ BÀO</a:t>
              </a:r>
            </a:p>
          </p:txBody>
        </p:sp>
      </p:grpSp>
      <p:grpSp>
        <p:nvGrpSpPr>
          <p:cNvPr id="5" name="Group 5"/>
          <p:cNvGrpSpPr/>
          <p:nvPr/>
        </p:nvGrpSpPr>
        <p:grpSpPr>
          <a:xfrm>
            <a:off x="665262" y="2622359"/>
            <a:ext cx="16957476" cy="1314675"/>
            <a:chOff x="0" y="0"/>
            <a:chExt cx="4466167" cy="346252"/>
          </a:xfrm>
        </p:grpSpPr>
        <p:sp>
          <p:nvSpPr>
            <p:cNvPr id="6" name="Freeform 6"/>
            <p:cNvSpPr/>
            <p:nvPr/>
          </p:nvSpPr>
          <p:spPr>
            <a:xfrm>
              <a:off x="0" y="0"/>
              <a:ext cx="4466167" cy="346252"/>
            </a:xfrm>
            <a:custGeom>
              <a:avLst/>
              <a:gdLst/>
              <a:ahLst/>
              <a:cxnLst/>
              <a:rect l="l" t="t" r="r" b="b"/>
              <a:pathLst>
                <a:path w="4466167" h="346252">
                  <a:moveTo>
                    <a:pt x="0" y="0"/>
                  </a:moveTo>
                  <a:lnTo>
                    <a:pt x="4466167" y="0"/>
                  </a:lnTo>
                  <a:lnTo>
                    <a:pt x="4466167" y="346252"/>
                  </a:lnTo>
                  <a:lnTo>
                    <a:pt x="0" y="346252"/>
                  </a:lnTo>
                  <a:close/>
                </a:path>
              </a:pathLst>
            </a:custGeom>
            <a:solidFill>
              <a:srgbClr val="EDABAB"/>
            </a:solidFill>
          </p:spPr>
        </p:sp>
        <p:sp>
          <p:nvSpPr>
            <p:cNvPr id="7" name="TextBox 7"/>
            <p:cNvSpPr txBox="1"/>
            <p:nvPr/>
          </p:nvSpPr>
          <p:spPr>
            <a:xfrm>
              <a:off x="0" y="-133350"/>
              <a:ext cx="4466167" cy="479602"/>
            </a:xfrm>
            <a:prstGeom prst="rect">
              <a:avLst/>
            </a:prstGeom>
          </p:spPr>
          <p:txBody>
            <a:bodyPr lIns="50800" tIns="50800" rIns="50800" bIns="50800" rtlCol="0" anchor="ctr"/>
            <a:lstStyle/>
            <a:p>
              <a:pPr algn="ctr">
                <a:lnSpc>
                  <a:spcPts val="5439"/>
                </a:lnSpc>
              </a:pPr>
              <a:r>
                <a:rPr lang="en-US" sz="3399" dirty="0">
                  <a:solidFill>
                    <a:srgbClr val="000000"/>
                  </a:solidFill>
                  <a:latin typeface="Times New Roman" panose="02020603050405020304" pitchFamily="18" charset="0"/>
                  <a:cs typeface="Times New Roman" panose="02020603050405020304" pitchFamily="18" charset="0"/>
                </a:rPr>
                <a:t>HÌNH ẢNH VI NHUNG MAO KHOẺ MẠNH VÀ VI NHUNG MAO TỔN THƯƠNG</a:t>
              </a:r>
            </a:p>
          </p:txBody>
        </p:sp>
      </p:grpSp>
      <p:sp>
        <p:nvSpPr>
          <p:cNvPr id="8" name="Freeform 8"/>
          <p:cNvSpPr/>
          <p:nvPr/>
        </p:nvSpPr>
        <p:spPr>
          <a:xfrm>
            <a:off x="2285529" y="4184023"/>
            <a:ext cx="3879418" cy="2905819"/>
          </a:xfrm>
          <a:custGeom>
            <a:avLst/>
            <a:gdLst/>
            <a:ahLst/>
            <a:cxnLst/>
            <a:rect l="l" t="t" r="r" b="b"/>
            <a:pathLst>
              <a:path w="3879418" h="2905819">
                <a:moveTo>
                  <a:pt x="0" y="0"/>
                </a:moveTo>
                <a:lnTo>
                  <a:pt x="3879418" y="0"/>
                </a:lnTo>
                <a:lnTo>
                  <a:pt x="3879418" y="2905819"/>
                </a:lnTo>
                <a:lnTo>
                  <a:pt x="0" y="2905819"/>
                </a:lnTo>
                <a:lnTo>
                  <a:pt x="0" y="0"/>
                </a:lnTo>
                <a:close/>
              </a:path>
            </a:pathLst>
          </a:custGeom>
          <a:blipFill>
            <a:blip r:embed="rId2"/>
            <a:stretch>
              <a:fillRect/>
            </a:stretch>
          </a:blipFill>
        </p:spPr>
      </p:sp>
      <p:sp>
        <p:nvSpPr>
          <p:cNvPr id="9" name="Freeform 9"/>
          <p:cNvSpPr/>
          <p:nvPr/>
        </p:nvSpPr>
        <p:spPr>
          <a:xfrm>
            <a:off x="11804261" y="4184023"/>
            <a:ext cx="4030240" cy="2905819"/>
          </a:xfrm>
          <a:custGeom>
            <a:avLst/>
            <a:gdLst/>
            <a:ahLst/>
            <a:cxnLst/>
            <a:rect l="l" t="t" r="r" b="b"/>
            <a:pathLst>
              <a:path w="4030240" h="2905819">
                <a:moveTo>
                  <a:pt x="0" y="0"/>
                </a:moveTo>
                <a:lnTo>
                  <a:pt x="4030239" y="0"/>
                </a:lnTo>
                <a:lnTo>
                  <a:pt x="4030239" y="2905819"/>
                </a:lnTo>
                <a:lnTo>
                  <a:pt x="0" y="2905819"/>
                </a:lnTo>
                <a:lnTo>
                  <a:pt x="0" y="0"/>
                </a:lnTo>
                <a:close/>
              </a:path>
            </a:pathLst>
          </a:custGeom>
          <a:blipFill>
            <a:blip r:embed="rId3"/>
            <a:stretch>
              <a:fillRect l="-3003" r="-3003"/>
            </a:stretch>
          </a:blipFill>
        </p:spPr>
      </p:sp>
      <p:grpSp>
        <p:nvGrpSpPr>
          <p:cNvPr id="10" name="Group 10"/>
          <p:cNvGrpSpPr/>
          <p:nvPr/>
        </p:nvGrpSpPr>
        <p:grpSpPr>
          <a:xfrm>
            <a:off x="6164947" y="4184023"/>
            <a:ext cx="5639313" cy="2905819"/>
            <a:chOff x="0" y="0"/>
            <a:chExt cx="1485251" cy="861460"/>
          </a:xfrm>
        </p:grpSpPr>
        <p:sp>
          <p:nvSpPr>
            <p:cNvPr id="11" name="Freeform 11"/>
            <p:cNvSpPr/>
            <p:nvPr/>
          </p:nvSpPr>
          <p:spPr>
            <a:xfrm>
              <a:off x="0" y="0"/>
              <a:ext cx="1485251" cy="861460"/>
            </a:xfrm>
            <a:custGeom>
              <a:avLst/>
              <a:gdLst/>
              <a:ahLst/>
              <a:cxnLst/>
              <a:rect l="l" t="t" r="r" b="b"/>
              <a:pathLst>
                <a:path w="1485251" h="861460">
                  <a:moveTo>
                    <a:pt x="0" y="0"/>
                  </a:moveTo>
                  <a:lnTo>
                    <a:pt x="1485251" y="0"/>
                  </a:lnTo>
                  <a:lnTo>
                    <a:pt x="1485251" y="861460"/>
                  </a:lnTo>
                  <a:lnTo>
                    <a:pt x="0" y="861460"/>
                  </a:lnTo>
                  <a:close/>
                </a:path>
              </a:pathLst>
            </a:custGeom>
            <a:solidFill>
              <a:srgbClr val="73DB81"/>
            </a:solidFill>
          </p:spPr>
        </p:sp>
        <p:sp>
          <p:nvSpPr>
            <p:cNvPr id="12" name="TextBox 12"/>
            <p:cNvSpPr txBox="1"/>
            <p:nvPr/>
          </p:nvSpPr>
          <p:spPr>
            <a:xfrm>
              <a:off x="0" y="-47625"/>
              <a:ext cx="1485251" cy="909085"/>
            </a:xfrm>
            <a:prstGeom prst="rect">
              <a:avLst/>
            </a:prstGeom>
          </p:spPr>
          <p:txBody>
            <a:bodyPr lIns="50800" tIns="50800" rIns="50800" bIns="50800" rtlCol="0" anchor="ctr"/>
            <a:lstStyle/>
            <a:p>
              <a:pPr algn="ctr">
                <a:lnSpc>
                  <a:spcPts val="4199"/>
                </a:lnSpc>
              </a:pPr>
              <a:r>
                <a:rPr lang="en-US" sz="2999" dirty="0">
                  <a:solidFill>
                    <a:srgbClr val="000000"/>
                  </a:solidFill>
                  <a:latin typeface="Times New Roman" panose="02020603050405020304" pitchFamily="18" charset="0"/>
                  <a:cs typeface="Times New Roman" panose="02020603050405020304" pitchFamily="18" charset="0"/>
                </a:rPr>
                <a:t>NHUNG MAO CÀNG KHOẺ </a:t>
              </a:r>
            </a:p>
            <a:p>
              <a:pPr algn="ctr">
                <a:lnSpc>
                  <a:spcPts val="4199"/>
                </a:lnSpc>
              </a:pPr>
              <a:r>
                <a:rPr lang="en-US" sz="2999" dirty="0">
                  <a:solidFill>
                    <a:srgbClr val="000000"/>
                  </a:solidFill>
                  <a:latin typeface="Times New Roman" panose="02020603050405020304" pitchFamily="18" charset="0"/>
                  <a:cs typeface="Times New Roman" panose="02020603050405020304" pitchFamily="18" charset="0"/>
                </a:rPr>
                <a:t>TẾ BÀO HẤP THU </a:t>
              </a:r>
            </a:p>
            <a:p>
              <a:pPr algn="ctr">
                <a:lnSpc>
                  <a:spcPts val="4199"/>
                </a:lnSpc>
              </a:pPr>
              <a:r>
                <a:rPr lang="en-US" sz="2999" dirty="0">
                  <a:solidFill>
                    <a:srgbClr val="000000"/>
                  </a:solidFill>
                  <a:latin typeface="Times New Roman" panose="02020603050405020304" pitchFamily="18" charset="0"/>
                  <a:cs typeface="Times New Roman" panose="02020603050405020304" pitchFamily="18" charset="0"/>
                </a:rPr>
                <a:t>DƯỠNG CHẤT HIỆU QUẢ HƠN</a:t>
              </a:r>
            </a:p>
            <a:p>
              <a:pPr algn="ctr">
                <a:lnSpc>
                  <a:spcPts val="4199"/>
                </a:lnSpc>
              </a:pPr>
              <a:r>
                <a:rPr lang="en-US" sz="2999" dirty="0">
                  <a:solidFill>
                    <a:srgbClr val="000000"/>
                  </a:solidFill>
                  <a:latin typeface="Times New Roman" panose="02020603050405020304" pitchFamily="18" charset="0"/>
                  <a:cs typeface="Times New Roman" panose="02020603050405020304" pitchFamily="18" charset="0"/>
                </a:rPr>
                <a:t>CƠ THỂ KHOẺ MẠNH HƠN</a:t>
              </a:r>
            </a:p>
          </p:txBody>
        </p:sp>
      </p:grpSp>
      <p:grpSp>
        <p:nvGrpSpPr>
          <p:cNvPr id="13" name="Group 13"/>
          <p:cNvGrpSpPr/>
          <p:nvPr/>
        </p:nvGrpSpPr>
        <p:grpSpPr>
          <a:xfrm>
            <a:off x="2285529" y="7454879"/>
            <a:ext cx="3879418" cy="2360456"/>
            <a:chOff x="0" y="0"/>
            <a:chExt cx="1021740" cy="621684"/>
          </a:xfrm>
        </p:grpSpPr>
        <p:sp>
          <p:nvSpPr>
            <p:cNvPr id="14" name="Freeform 14"/>
            <p:cNvSpPr/>
            <p:nvPr/>
          </p:nvSpPr>
          <p:spPr>
            <a:xfrm>
              <a:off x="0" y="0"/>
              <a:ext cx="1021740" cy="621684"/>
            </a:xfrm>
            <a:custGeom>
              <a:avLst/>
              <a:gdLst/>
              <a:ahLst/>
              <a:cxnLst/>
              <a:rect l="l" t="t" r="r" b="b"/>
              <a:pathLst>
                <a:path w="1021740" h="621684">
                  <a:moveTo>
                    <a:pt x="0" y="0"/>
                  </a:moveTo>
                  <a:lnTo>
                    <a:pt x="1021740" y="0"/>
                  </a:lnTo>
                  <a:lnTo>
                    <a:pt x="1021740" y="621684"/>
                  </a:lnTo>
                  <a:lnTo>
                    <a:pt x="0" y="621684"/>
                  </a:lnTo>
                  <a:close/>
                </a:path>
              </a:pathLst>
            </a:custGeom>
            <a:solidFill>
              <a:srgbClr val="92DCE8"/>
            </a:solidFill>
          </p:spPr>
        </p:sp>
        <p:sp>
          <p:nvSpPr>
            <p:cNvPr id="15" name="TextBox 15"/>
            <p:cNvSpPr txBox="1"/>
            <p:nvPr/>
          </p:nvSpPr>
          <p:spPr>
            <a:xfrm>
              <a:off x="0" y="-57150"/>
              <a:ext cx="1021740" cy="678834"/>
            </a:xfrm>
            <a:prstGeom prst="rect">
              <a:avLst/>
            </a:prstGeom>
          </p:spPr>
          <p:txBody>
            <a:bodyPr lIns="50800" tIns="50800" rIns="50800" bIns="50800" rtlCol="0" anchor="ctr"/>
            <a:lstStyle/>
            <a:p>
              <a:pPr algn="ctr">
                <a:lnSpc>
                  <a:spcPts val="4200"/>
                </a:lnSpc>
              </a:pPr>
              <a:r>
                <a:rPr lang="en-US" sz="3000" dirty="0" err="1">
                  <a:solidFill>
                    <a:srgbClr val="000000"/>
                  </a:solidFill>
                  <a:latin typeface="Times New Roman" panose="02020603050405020304" pitchFamily="18" charset="0"/>
                  <a:cs typeface="Times New Roman" panose="02020603050405020304" pitchFamily="18" charset="0"/>
                </a:rPr>
                <a:t>nhung</a:t>
              </a:r>
              <a:r>
                <a:rPr lang="en-US" sz="3000" dirty="0">
                  <a:solidFill>
                    <a:srgbClr val="000000"/>
                  </a:solidFill>
                  <a:latin typeface="Times New Roman" panose="02020603050405020304" pitchFamily="18" charset="0"/>
                  <a:cs typeface="Times New Roman" panose="02020603050405020304" pitchFamily="18" charset="0"/>
                </a:rPr>
                <a:t> </a:t>
              </a:r>
              <a:r>
                <a:rPr lang="en-US" sz="3000" dirty="0" err="1">
                  <a:solidFill>
                    <a:srgbClr val="000000"/>
                  </a:solidFill>
                  <a:latin typeface="Times New Roman" panose="02020603050405020304" pitchFamily="18" charset="0"/>
                  <a:cs typeface="Times New Roman" panose="02020603050405020304" pitchFamily="18" charset="0"/>
                </a:rPr>
                <a:t>mao</a:t>
              </a:r>
              <a:r>
                <a:rPr lang="en-US" sz="3000" dirty="0">
                  <a:solidFill>
                    <a:srgbClr val="000000"/>
                  </a:solidFill>
                  <a:latin typeface="Times New Roman" panose="02020603050405020304" pitchFamily="18" charset="0"/>
                  <a:cs typeface="Times New Roman" panose="02020603050405020304" pitchFamily="18" charset="0"/>
                </a:rPr>
                <a:t> </a:t>
              </a:r>
              <a:r>
                <a:rPr lang="en-US" sz="3000" dirty="0" err="1">
                  <a:solidFill>
                    <a:srgbClr val="000000"/>
                  </a:solidFill>
                  <a:latin typeface="Times New Roman" panose="02020603050405020304" pitchFamily="18" charset="0"/>
                  <a:cs typeface="Times New Roman" panose="02020603050405020304" pitchFamily="18" charset="0"/>
                </a:rPr>
                <a:t>khoẻ</a:t>
              </a:r>
              <a:r>
                <a:rPr lang="en-US" sz="3000" dirty="0">
                  <a:solidFill>
                    <a:srgbClr val="000000"/>
                  </a:solidFill>
                  <a:latin typeface="Times New Roman" panose="02020603050405020304" pitchFamily="18" charset="0"/>
                  <a:cs typeface="Times New Roman" panose="02020603050405020304" pitchFamily="18" charset="0"/>
                </a:rPr>
                <a:t> </a:t>
              </a:r>
              <a:r>
                <a:rPr lang="en-US" sz="3000" dirty="0" err="1">
                  <a:solidFill>
                    <a:srgbClr val="000000"/>
                  </a:solidFill>
                  <a:latin typeface="Times New Roman" panose="02020603050405020304" pitchFamily="18" charset="0"/>
                  <a:cs typeface="Times New Roman" panose="02020603050405020304" pitchFamily="18" charset="0"/>
                </a:rPr>
                <a:t>khả</a:t>
              </a:r>
              <a:r>
                <a:rPr lang="en-US" sz="3000" dirty="0">
                  <a:solidFill>
                    <a:srgbClr val="000000"/>
                  </a:solidFill>
                  <a:latin typeface="Times New Roman" panose="02020603050405020304" pitchFamily="18" charset="0"/>
                  <a:cs typeface="Times New Roman" panose="02020603050405020304" pitchFamily="18" charset="0"/>
                </a:rPr>
                <a:t> </a:t>
              </a:r>
              <a:r>
                <a:rPr lang="en-US" sz="3000" dirty="0" err="1">
                  <a:solidFill>
                    <a:srgbClr val="000000"/>
                  </a:solidFill>
                  <a:latin typeface="Times New Roman" panose="02020603050405020304" pitchFamily="18" charset="0"/>
                  <a:cs typeface="Times New Roman" panose="02020603050405020304" pitchFamily="18" charset="0"/>
                </a:rPr>
                <a:t>năng</a:t>
              </a:r>
              <a:r>
                <a:rPr lang="en-US" sz="3000" dirty="0">
                  <a:solidFill>
                    <a:srgbClr val="000000"/>
                  </a:solidFill>
                  <a:latin typeface="Times New Roman" panose="02020603050405020304" pitchFamily="18" charset="0"/>
                  <a:cs typeface="Times New Roman" panose="02020603050405020304" pitchFamily="18" charset="0"/>
                </a:rPr>
                <a:t> </a:t>
              </a:r>
              <a:r>
                <a:rPr lang="en-US" sz="3000" dirty="0" err="1">
                  <a:solidFill>
                    <a:srgbClr val="000000"/>
                  </a:solidFill>
                  <a:latin typeface="Times New Roman" panose="02020603050405020304" pitchFamily="18" charset="0"/>
                  <a:cs typeface="Times New Roman" panose="02020603050405020304" pitchFamily="18" charset="0"/>
                </a:rPr>
                <a:t>hấp</a:t>
              </a:r>
              <a:r>
                <a:rPr lang="en-US" sz="3000" dirty="0">
                  <a:solidFill>
                    <a:srgbClr val="000000"/>
                  </a:solidFill>
                  <a:latin typeface="Times New Roman" panose="02020603050405020304" pitchFamily="18" charset="0"/>
                  <a:cs typeface="Times New Roman" panose="02020603050405020304" pitchFamily="18" charset="0"/>
                </a:rPr>
                <a:t> </a:t>
              </a:r>
              <a:r>
                <a:rPr lang="en-US" sz="3000" dirty="0" err="1">
                  <a:solidFill>
                    <a:srgbClr val="000000"/>
                  </a:solidFill>
                  <a:latin typeface="Times New Roman" panose="02020603050405020304" pitchFamily="18" charset="0"/>
                  <a:cs typeface="Times New Roman" panose="02020603050405020304" pitchFamily="18" charset="0"/>
                </a:rPr>
                <a:t>thu</a:t>
              </a:r>
              <a:r>
                <a:rPr lang="en-US" sz="3000" dirty="0">
                  <a:solidFill>
                    <a:srgbClr val="000000"/>
                  </a:solidFill>
                  <a:latin typeface="Times New Roman" panose="02020603050405020304" pitchFamily="18" charset="0"/>
                  <a:cs typeface="Times New Roman" panose="02020603050405020304" pitchFamily="18" charset="0"/>
                </a:rPr>
                <a:t> </a:t>
              </a:r>
              <a:r>
                <a:rPr lang="en-US" sz="3000" dirty="0">
                  <a:solidFill>
                    <a:srgbClr val="00B050"/>
                  </a:solidFill>
                  <a:latin typeface="Times New Roman" panose="02020603050405020304" pitchFamily="18" charset="0"/>
                  <a:cs typeface="Times New Roman" panose="02020603050405020304" pitchFamily="18" charset="0"/>
                </a:rPr>
                <a:t>DINH DƯỠNG</a:t>
              </a:r>
              <a:r>
                <a:rPr lang="en-US" sz="3000" dirty="0">
                  <a:solidFill>
                    <a:srgbClr val="000000"/>
                  </a:solidFill>
                  <a:latin typeface="Times New Roman" panose="02020603050405020304" pitchFamily="18" charset="0"/>
                  <a:cs typeface="Times New Roman" panose="02020603050405020304" pitchFamily="18" charset="0"/>
                </a:rPr>
                <a:t> </a:t>
              </a:r>
              <a:r>
                <a:rPr lang="en-US" sz="3000" dirty="0">
                  <a:solidFill>
                    <a:srgbClr val="FF0000"/>
                  </a:solidFill>
                  <a:latin typeface="Times New Roman" panose="02020603050405020304" pitchFamily="18" charset="0"/>
                  <a:cs typeface="Times New Roman" panose="02020603050405020304" pitchFamily="18" charset="0"/>
                </a:rPr>
                <a:t>70 - 100%</a:t>
              </a:r>
            </a:p>
          </p:txBody>
        </p:sp>
      </p:grpSp>
      <p:sp>
        <p:nvSpPr>
          <p:cNvPr id="16" name="TextBox 16"/>
          <p:cNvSpPr txBox="1"/>
          <p:nvPr/>
        </p:nvSpPr>
        <p:spPr>
          <a:xfrm>
            <a:off x="264055" y="4908890"/>
            <a:ext cx="1638300" cy="1498883"/>
          </a:xfrm>
          <a:prstGeom prst="rect">
            <a:avLst/>
          </a:prstGeom>
        </p:spPr>
        <p:txBody>
          <a:bodyPr lIns="0" tIns="0" rIns="0" bIns="0" rtlCol="0" anchor="t">
            <a:spAutoFit/>
          </a:bodyPr>
          <a:lstStyle/>
          <a:p>
            <a:pPr algn="ctr">
              <a:lnSpc>
                <a:spcPts val="4009"/>
              </a:lnSpc>
            </a:pPr>
            <a:r>
              <a:rPr lang="en-US" sz="3000" dirty="0">
                <a:solidFill>
                  <a:srgbClr val="8C52FF"/>
                </a:solidFill>
                <a:latin typeface="Times New Roman" panose="02020603050405020304" pitchFamily="18" charset="0"/>
                <a:cs typeface="Times New Roman" panose="02020603050405020304" pitchFamily="18" charset="0"/>
              </a:rPr>
              <a:t>vi </a:t>
            </a:r>
            <a:r>
              <a:rPr lang="en-US" sz="3000" dirty="0" err="1">
                <a:solidFill>
                  <a:srgbClr val="8C52FF"/>
                </a:solidFill>
                <a:latin typeface="Times New Roman" panose="02020603050405020304" pitchFamily="18" charset="0"/>
                <a:cs typeface="Times New Roman" panose="02020603050405020304" pitchFamily="18" charset="0"/>
              </a:rPr>
              <a:t>nhung</a:t>
            </a:r>
            <a:r>
              <a:rPr lang="en-US" sz="3000" dirty="0">
                <a:solidFill>
                  <a:srgbClr val="8C52FF"/>
                </a:solidFill>
                <a:latin typeface="Times New Roman" panose="02020603050405020304" pitchFamily="18" charset="0"/>
                <a:cs typeface="Times New Roman" panose="02020603050405020304" pitchFamily="18" charset="0"/>
              </a:rPr>
              <a:t> </a:t>
            </a:r>
          </a:p>
          <a:p>
            <a:pPr algn="ctr">
              <a:lnSpc>
                <a:spcPts val="4009"/>
              </a:lnSpc>
            </a:pPr>
            <a:r>
              <a:rPr lang="en-US" sz="3000" dirty="0" err="1">
                <a:solidFill>
                  <a:srgbClr val="8C52FF"/>
                </a:solidFill>
                <a:latin typeface="Times New Roman" panose="02020603050405020304" pitchFamily="18" charset="0"/>
                <a:cs typeface="Times New Roman" panose="02020603050405020304" pitchFamily="18" charset="0"/>
              </a:rPr>
              <a:t>mao</a:t>
            </a:r>
            <a:r>
              <a:rPr lang="en-US" sz="3000" dirty="0">
                <a:solidFill>
                  <a:srgbClr val="8C52FF"/>
                </a:solidFill>
                <a:latin typeface="Times New Roman" panose="02020603050405020304" pitchFamily="18" charset="0"/>
                <a:cs typeface="Times New Roman" panose="02020603050405020304" pitchFamily="18" charset="0"/>
              </a:rPr>
              <a:t> </a:t>
            </a:r>
          </a:p>
          <a:p>
            <a:pPr algn="ctr">
              <a:lnSpc>
                <a:spcPts val="4009"/>
              </a:lnSpc>
            </a:pPr>
            <a:r>
              <a:rPr lang="en-US" sz="3000" dirty="0" err="1">
                <a:solidFill>
                  <a:srgbClr val="8C52FF"/>
                </a:solidFill>
                <a:latin typeface="Times New Roman" panose="02020603050405020304" pitchFamily="18" charset="0"/>
                <a:cs typeface="Times New Roman" panose="02020603050405020304" pitchFamily="18" charset="0"/>
              </a:rPr>
              <a:t>mềm</a:t>
            </a:r>
            <a:r>
              <a:rPr lang="en-US" sz="3000" dirty="0">
                <a:solidFill>
                  <a:srgbClr val="8C52FF"/>
                </a:solidFill>
                <a:latin typeface="Times New Roman" panose="02020603050405020304" pitchFamily="18" charset="0"/>
                <a:cs typeface="Times New Roman" panose="02020603050405020304" pitchFamily="18" charset="0"/>
              </a:rPr>
              <a:t> </a:t>
            </a:r>
            <a:r>
              <a:rPr lang="en-US" sz="3000" dirty="0" err="1">
                <a:solidFill>
                  <a:srgbClr val="8C52FF"/>
                </a:solidFill>
                <a:latin typeface="Times New Roman" panose="02020603050405020304" pitchFamily="18" charset="0"/>
                <a:cs typeface="Times New Roman" panose="02020603050405020304" pitchFamily="18" charset="0"/>
              </a:rPr>
              <a:t>mịn</a:t>
            </a:r>
            <a:endParaRPr lang="en-US" sz="3000" dirty="0">
              <a:solidFill>
                <a:srgbClr val="8C52FF"/>
              </a:solidFill>
              <a:latin typeface="Times New Roman" panose="02020603050405020304" pitchFamily="18" charset="0"/>
              <a:cs typeface="Times New Roman" panose="02020603050405020304" pitchFamily="18" charset="0"/>
            </a:endParaRPr>
          </a:p>
        </p:txBody>
      </p:sp>
      <p:sp>
        <p:nvSpPr>
          <p:cNvPr id="17" name="TextBox 17"/>
          <p:cNvSpPr txBox="1"/>
          <p:nvPr/>
        </p:nvSpPr>
        <p:spPr>
          <a:xfrm>
            <a:off x="16144814" y="4805232"/>
            <a:ext cx="1841362" cy="1505477"/>
          </a:xfrm>
          <a:prstGeom prst="rect">
            <a:avLst/>
          </a:prstGeom>
        </p:spPr>
        <p:txBody>
          <a:bodyPr wrap="square" lIns="0" tIns="0" rIns="0" bIns="0" rtlCol="0" anchor="t">
            <a:spAutoFit/>
          </a:bodyPr>
          <a:lstStyle/>
          <a:p>
            <a:pPr algn="ctr">
              <a:lnSpc>
                <a:spcPts val="4009"/>
              </a:lnSpc>
            </a:pPr>
            <a:r>
              <a:rPr lang="en-US" sz="3000" dirty="0">
                <a:solidFill>
                  <a:srgbClr val="5E17EB"/>
                </a:solidFill>
                <a:latin typeface="Times New Roman" panose="02020603050405020304" pitchFamily="18" charset="0"/>
                <a:cs typeface="Times New Roman" panose="02020603050405020304" pitchFamily="18" charset="0"/>
              </a:rPr>
              <a:t>vi </a:t>
            </a:r>
            <a:r>
              <a:rPr lang="en-US" sz="3000" dirty="0" err="1">
                <a:solidFill>
                  <a:srgbClr val="5E17EB"/>
                </a:solidFill>
                <a:latin typeface="Times New Roman" panose="02020603050405020304" pitchFamily="18" charset="0"/>
                <a:cs typeface="Times New Roman" panose="02020603050405020304" pitchFamily="18" charset="0"/>
              </a:rPr>
              <a:t>nhung</a:t>
            </a:r>
            <a:r>
              <a:rPr lang="en-US" sz="3000" dirty="0">
                <a:solidFill>
                  <a:srgbClr val="5E17EB"/>
                </a:solidFill>
                <a:latin typeface="Times New Roman" panose="02020603050405020304" pitchFamily="18" charset="0"/>
                <a:cs typeface="Times New Roman" panose="02020603050405020304" pitchFamily="18" charset="0"/>
              </a:rPr>
              <a:t> </a:t>
            </a:r>
          </a:p>
          <a:p>
            <a:pPr algn="ctr">
              <a:lnSpc>
                <a:spcPts val="4009"/>
              </a:lnSpc>
            </a:pPr>
            <a:r>
              <a:rPr lang="en-US" sz="3000" dirty="0" err="1">
                <a:solidFill>
                  <a:srgbClr val="5E17EB"/>
                </a:solidFill>
                <a:latin typeface="Times New Roman" panose="02020603050405020304" pitchFamily="18" charset="0"/>
                <a:cs typeface="Times New Roman" panose="02020603050405020304" pitchFamily="18" charset="0"/>
              </a:rPr>
              <a:t>mao</a:t>
            </a:r>
            <a:r>
              <a:rPr lang="en-US" sz="3000" dirty="0">
                <a:solidFill>
                  <a:srgbClr val="5E17EB"/>
                </a:solidFill>
                <a:latin typeface="Times New Roman" panose="02020603050405020304" pitchFamily="18" charset="0"/>
                <a:cs typeface="Times New Roman" panose="02020603050405020304" pitchFamily="18" charset="0"/>
              </a:rPr>
              <a:t> </a:t>
            </a:r>
          </a:p>
          <a:p>
            <a:pPr algn="ctr">
              <a:lnSpc>
                <a:spcPts val="4009"/>
              </a:lnSpc>
            </a:pPr>
            <a:r>
              <a:rPr lang="en-US" sz="3000" dirty="0" err="1">
                <a:solidFill>
                  <a:srgbClr val="5E17EB"/>
                </a:solidFill>
                <a:latin typeface="Times New Roman" panose="02020603050405020304" pitchFamily="18" charset="0"/>
                <a:cs typeface="Times New Roman" panose="02020603050405020304" pitchFamily="18" charset="0"/>
              </a:rPr>
              <a:t>nham</a:t>
            </a:r>
            <a:r>
              <a:rPr lang="en-US" sz="3000" dirty="0">
                <a:solidFill>
                  <a:srgbClr val="5E17EB"/>
                </a:solidFill>
                <a:latin typeface="Times New Roman" panose="02020603050405020304" pitchFamily="18" charset="0"/>
                <a:cs typeface="Times New Roman" panose="02020603050405020304" pitchFamily="18" charset="0"/>
              </a:rPr>
              <a:t> </a:t>
            </a:r>
            <a:r>
              <a:rPr lang="en-US" sz="3000" dirty="0" err="1">
                <a:solidFill>
                  <a:srgbClr val="5E17EB"/>
                </a:solidFill>
                <a:latin typeface="Times New Roman" panose="02020603050405020304" pitchFamily="18" charset="0"/>
                <a:cs typeface="Times New Roman" panose="02020603050405020304" pitchFamily="18" charset="0"/>
              </a:rPr>
              <a:t>nhở</a:t>
            </a:r>
            <a:endParaRPr lang="en-US" sz="3000" dirty="0">
              <a:solidFill>
                <a:srgbClr val="5E17EB"/>
              </a:solidFill>
              <a:latin typeface="Times New Roman" panose="02020603050405020304" pitchFamily="18" charset="0"/>
              <a:cs typeface="Times New Roman" panose="02020603050405020304" pitchFamily="18" charset="0"/>
            </a:endParaRPr>
          </a:p>
        </p:txBody>
      </p:sp>
      <p:grpSp>
        <p:nvGrpSpPr>
          <p:cNvPr id="18" name="Group 18"/>
          <p:cNvGrpSpPr/>
          <p:nvPr/>
        </p:nvGrpSpPr>
        <p:grpSpPr>
          <a:xfrm>
            <a:off x="11879672" y="7454879"/>
            <a:ext cx="3879418" cy="2360456"/>
            <a:chOff x="0" y="0"/>
            <a:chExt cx="1021740" cy="621684"/>
          </a:xfrm>
        </p:grpSpPr>
        <p:sp>
          <p:nvSpPr>
            <p:cNvPr id="19" name="Freeform 19"/>
            <p:cNvSpPr/>
            <p:nvPr/>
          </p:nvSpPr>
          <p:spPr>
            <a:xfrm>
              <a:off x="0" y="0"/>
              <a:ext cx="1021740" cy="621684"/>
            </a:xfrm>
            <a:custGeom>
              <a:avLst/>
              <a:gdLst/>
              <a:ahLst/>
              <a:cxnLst/>
              <a:rect l="l" t="t" r="r" b="b"/>
              <a:pathLst>
                <a:path w="1021740" h="621684">
                  <a:moveTo>
                    <a:pt x="0" y="0"/>
                  </a:moveTo>
                  <a:lnTo>
                    <a:pt x="1021740" y="0"/>
                  </a:lnTo>
                  <a:lnTo>
                    <a:pt x="1021740" y="621684"/>
                  </a:lnTo>
                  <a:lnTo>
                    <a:pt x="0" y="621684"/>
                  </a:lnTo>
                  <a:close/>
                </a:path>
              </a:pathLst>
            </a:custGeom>
            <a:solidFill>
              <a:srgbClr val="92DCE8"/>
            </a:solidFill>
          </p:spPr>
        </p:sp>
        <p:sp>
          <p:nvSpPr>
            <p:cNvPr id="20" name="TextBox 20"/>
            <p:cNvSpPr txBox="1"/>
            <p:nvPr/>
          </p:nvSpPr>
          <p:spPr>
            <a:xfrm>
              <a:off x="0" y="-57150"/>
              <a:ext cx="1021740" cy="678834"/>
            </a:xfrm>
            <a:prstGeom prst="rect">
              <a:avLst/>
            </a:prstGeom>
          </p:spPr>
          <p:txBody>
            <a:bodyPr lIns="50800" tIns="50800" rIns="50800" bIns="50800" rtlCol="0" anchor="ctr"/>
            <a:lstStyle/>
            <a:p>
              <a:pPr algn="ctr">
                <a:lnSpc>
                  <a:spcPts val="4200"/>
                </a:lnSpc>
              </a:pPr>
              <a:r>
                <a:rPr lang="en-US" sz="3000" dirty="0" err="1">
                  <a:solidFill>
                    <a:srgbClr val="000000"/>
                  </a:solidFill>
                  <a:latin typeface="Times New Roman" panose="02020603050405020304" pitchFamily="18" charset="0"/>
                  <a:cs typeface="Times New Roman" panose="02020603050405020304" pitchFamily="18" charset="0"/>
                </a:rPr>
                <a:t>nhung</a:t>
              </a:r>
              <a:r>
                <a:rPr lang="en-US" sz="3000" dirty="0">
                  <a:solidFill>
                    <a:srgbClr val="000000"/>
                  </a:solidFill>
                  <a:latin typeface="Times New Roman" panose="02020603050405020304" pitchFamily="18" charset="0"/>
                  <a:cs typeface="Times New Roman" panose="02020603050405020304" pitchFamily="18" charset="0"/>
                </a:rPr>
                <a:t> </a:t>
              </a:r>
              <a:r>
                <a:rPr lang="en-US" sz="3000" dirty="0" err="1">
                  <a:solidFill>
                    <a:srgbClr val="000000"/>
                  </a:solidFill>
                  <a:latin typeface="Times New Roman" panose="02020603050405020304" pitchFamily="18" charset="0"/>
                  <a:cs typeface="Times New Roman" panose="02020603050405020304" pitchFamily="18" charset="0"/>
                </a:rPr>
                <a:t>mao</a:t>
              </a:r>
              <a:r>
                <a:rPr lang="en-US" sz="3000" dirty="0">
                  <a:solidFill>
                    <a:srgbClr val="000000"/>
                  </a:solidFill>
                  <a:latin typeface="Times New Roman" panose="02020603050405020304" pitchFamily="18" charset="0"/>
                  <a:cs typeface="Times New Roman" panose="02020603050405020304" pitchFamily="18" charset="0"/>
                </a:rPr>
                <a:t> </a:t>
              </a:r>
              <a:r>
                <a:rPr lang="en-US" sz="3000" dirty="0" err="1">
                  <a:solidFill>
                    <a:srgbClr val="000000"/>
                  </a:solidFill>
                  <a:latin typeface="Times New Roman" panose="02020603050405020304" pitchFamily="18" charset="0"/>
                  <a:cs typeface="Times New Roman" panose="02020603050405020304" pitchFamily="18" charset="0"/>
                </a:rPr>
                <a:t>tổn</a:t>
              </a:r>
              <a:r>
                <a:rPr lang="en-US" sz="3000" dirty="0">
                  <a:solidFill>
                    <a:srgbClr val="000000"/>
                  </a:solidFill>
                  <a:latin typeface="Times New Roman" panose="02020603050405020304" pitchFamily="18" charset="0"/>
                  <a:cs typeface="Times New Roman" panose="02020603050405020304" pitchFamily="18" charset="0"/>
                </a:rPr>
                <a:t> </a:t>
              </a:r>
              <a:r>
                <a:rPr lang="en-US" sz="3000" dirty="0" err="1">
                  <a:solidFill>
                    <a:srgbClr val="000000"/>
                  </a:solidFill>
                  <a:latin typeface="Times New Roman" panose="02020603050405020304" pitchFamily="18" charset="0"/>
                  <a:cs typeface="Times New Roman" panose="02020603050405020304" pitchFamily="18" charset="0"/>
                </a:rPr>
                <a:t>thương</a:t>
              </a:r>
              <a:r>
                <a:rPr lang="en-US" sz="3000" dirty="0">
                  <a:solidFill>
                    <a:srgbClr val="000000"/>
                  </a:solidFill>
                  <a:latin typeface="Times New Roman" panose="02020603050405020304" pitchFamily="18" charset="0"/>
                  <a:cs typeface="Times New Roman" panose="02020603050405020304" pitchFamily="18" charset="0"/>
                </a:rPr>
                <a:t> </a:t>
              </a:r>
              <a:r>
                <a:rPr lang="en-US" sz="3000" dirty="0" err="1">
                  <a:solidFill>
                    <a:srgbClr val="000000"/>
                  </a:solidFill>
                  <a:latin typeface="Times New Roman" panose="02020603050405020304" pitchFamily="18" charset="0"/>
                  <a:cs typeface="Times New Roman" panose="02020603050405020304" pitchFamily="18" charset="0"/>
                </a:rPr>
                <a:t>khả</a:t>
              </a:r>
              <a:r>
                <a:rPr lang="en-US" sz="3000" dirty="0">
                  <a:solidFill>
                    <a:srgbClr val="000000"/>
                  </a:solidFill>
                  <a:latin typeface="Times New Roman" panose="02020603050405020304" pitchFamily="18" charset="0"/>
                  <a:cs typeface="Times New Roman" panose="02020603050405020304" pitchFamily="18" charset="0"/>
                </a:rPr>
                <a:t> </a:t>
              </a:r>
              <a:r>
                <a:rPr lang="en-US" sz="3000" dirty="0" err="1">
                  <a:solidFill>
                    <a:srgbClr val="000000"/>
                  </a:solidFill>
                  <a:latin typeface="Times New Roman" panose="02020603050405020304" pitchFamily="18" charset="0"/>
                  <a:cs typeface="Times New Roman" panose="02020603050405020304" pitchFamily="18" charset="0"/>
                </a:rPr>
                <a:t>năng</a:t>
              </a:r>
              <a:r>
                <a:rPr lang="en-US" sz="3000" dirty="0">
                  <a:solidFill>
                    <a:srgbClr val="000000"/>
                  </a:solidFill>
                  <a:latin typeface="Times New Roman" panose="02020603050405020304" pitchFamily="18" charset="0"/>
                  <a:cs typeface="Times New Roman" panose="02020603050405020304" pitchFamily="18" charset="0"/>
                </a:rPr>
                <a:t> </a:t>
              </a:r>
              <a:r>
                <a:rPr lang="en-US" sz="3000" dirty="0" err="1">
                  <a:solidFill>
                    <a:srgbClr val="000000"/>
                  </a:solidFill>
                  <a:latin typeface="Times New Roman" panose="02020603050405020304" pitchFamily="18" charset="0"/>
                  <a:cs typeface="Times New Roman" panose="02020603050405020304" pitchFamily="18" charset="0"/>
                </a:rPr>
                <a:t>hấp</a:t>
              </a:r>
              <a:r>
                <a:rPr lang="en-US" sz="3000" dirty="0">
                  <a:solidFill>
                    <a:srgbClr val="000000"/>
                  </a:solidFill>
                  <a:latin typeface="Times New Roman" panose="02020603050405020304" pitchFamily="18" charset="0"/>
                  <a:cs typeface="Times New Roman" panose="02020603050405020304" pitchFamily="18" charset="0"/>
                </a:rPr>
                <a:t> </a:t>
              </a:r>
              <a:r>
                <a:rPr lang="en-US" sz="3000" dirty="0" err="1">
                  <a:solidFill>
                    <a:srgbClr val="000000"/>
                  </a:solidFill>
                  <a:latin typeface="Times New Roman" panose="02020603050405020304" pitchFamily="18" charset="0"/>
                  <a:cs typeface="Times New Roman" panose="02020603050405020304" pitchFamily="18" charset="0"/>
                </a:rPr>
                <a:t>thu</a:t>
              </a:r>
              <a:r>
                <a:rPr lang="en-US" sz="3000" dirty="0">
                  <a:solidFill>
                    <a:srgbClr val="000000"/>
                  </a:solidFill>
                  <a:latin typeface="Times New Roman" panose="02020603050405020304" pitchFamily="18" charset="0"/>
                  <a:cs typeface="Times New Roman" panose="02020603050405020304" pitchFamily="18" charset="0"/>
                </a:rPr>
                <a:t> </a:t>
              </a:r>
              <a:r>
                <a:rPr lang="en-US" sz="3000" dirty="0">
                  <a:solidFill>
                    <a:srgbClr val="00B050"/>
                  </a:solidFill>
                  <a:latin typeface="Times New Roman" panose="02020603050405020304" pitchFamily="18" charset="0"/>
                  <a:cs typeface="Times New Roman" panose="02020603050405020304" pitchFamily="18" charset="0"/>
                </a:rPr>
                <a:t>DINH DƯỠNG</a:t>
              </a:r>
              <a:r>
                <a:rPr lang="en-US" sz="3000" dirty="0">
                  <a:solidFill>
                    <a:srgbClr val="000000"/>
                  </a:solidFill>
                  <a:latin typeface="Times New Roman" panose="02020603050405020304" pitchFamily="18" charset="0"/>
                  <a:cs typeface="Times New Roman" panose="02020603050405020304" pitchFamily="18" charset="0"/>
                </a:rPr>
                <a:t> </a:t>
              </a:r>
              <a:r>
                <a:rPr lang="en-US" sz="3000" dirty="0">
                  <a:solidFill>
                    <a:srgbClr val="FF0000"/>
                  </a:solidFill>
                  <a:latin typeface="Times New Roman" panose="02020603050405020304" pitchFamily="18" charset="0"/>
                  <a:cs typeface="Times New Roman" panose="02020603050405020304" pitchFamily="18" charset="0"/>
                </a:rPr>
                <a:t>5 - 50%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 calcmode="lin" valueType="num">
                                      <p:cBhvr>
                                        <p:cTn id="15" dur="500" fill="hold"/>
                                        <p:tgtEl>
                                          <p:spTgt spid="8"/>
                                        </p:tgtEl>
                                        <p:attrNameLst>
                                          <p:attrName>style.rotation</p:attrName>
                                        </p:attrNameLst>
                                      </p:cBhvr>
                                      <p:tavLst>
                                        <p:tav tm="0">
                                          <p:val>
                                            <p:fltVal val="360"/>
                                          </p:val>
                                        </p:tav>
                                        <p:tav tm="100000">
                                          <p:val>
                                            <p:fltVal val="0"/>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mph" presetSubtype="2" fill="hold" nodeType="clickEffect">
                                  <p:stCondLst>
                                    <p:cond delay="0"/>
                                  </p:stCondLst>
                                  <p:childTnLst>
                                    <p:animClr clrSpc="rgb" dir="cw">
                                      <p:cBhvr>
                                        <p:cTn id="30" dur="2000" fill="hold"/>
                                        <p:tgtEl>
                                          <p:spTgt spid="17"/>
                                        </p:tgtEl>
                                        <p:attrNameLst>
                                          <p:attrName>fillcolor</p:attrName>
                                        </p:attrNameLst>
                                      </p:cBhvr>
                                      <p:to>
                                        <a:schemeClr val="accent2"/>
                                      </p:to>
                                    </p:animClr>
                                    <p:set>
                                      <p:cBhvr>
                                        <p:cTn id="31" dur="2000" fill="hold"/>
                                        <p:tgtEl>
                                          <p:spTgt spid="17"/>
                                        </p:tgtEl>
                                        <p:attrNameLst>
                                          <p:attrName>fill.type</p:attrName>
                                        </p:attrNameLst>
                                      </p:cBhvr>
                                      <p:to>
                                        <p:strVal val="solid"/>
                                      </p:to>
                                    </p:set>
                                    <p:set>
                                      <p:cBhvr>
                                        <p:cTn id="32" dur="2000" fill="hold"/>
                                        <p:tgtEl>
                                          <p:spTgt spid="17"/>
                                        </p:tgtEl>
                                        <p:attrNameLst>
                                          <p:attrName>fill.on</p:attrName>
                                        </p:attrNameLst>
                                      </p:cBhvr>
                                      <p:to>
                                        <p:strVal val="tru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checkerboard(across)">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ppt_x"/>
                                          </p:val>
                                        </p:tav>
                                        <p:tav tm="100000">
                                          <p:val>
                                            <p:strVal val="#ppt_x"/>
                                          </p:val>
                                        </p:tav>
                                      </p:tavLst>
                                    </p:anim>
                                    <p:anim calcmode="lin" valueType="num">
                                      <p:cBhvr additive="base">
                                        <p:cTn id="4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500" fill="hold"/>
                                        <p:tgtEl>
                                          <p:spTgt spid="17"/>
                                        </p:tgtEl>
                                        <p:attrNameLst>
                                          <p:attrName>ppt_x</p:attrName>
                                        </p:attrNameLst>
                                      </p:cBhvr>
                                      <p:tavLst>
                                        <p:tav tm="0">
                                          <p:val>
                                            <p:strVal val="#ppt_x"/>
                                          </p:val>
                                        </p:tav>
                                        <p:tav tm="100000">
                                          <p:val>
                                            <p:strVal val="#ppt_x"/>
                                          </p:val>
                                        </p:tav>
                                      </p:tavLst>
                                    </p:anim>
                                    <p:anim calcmode="lin" valueType="num">
                                      <p:cBhvr additive="base">
                                        <p:cTn id="5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423818" y="2415971"/>
            <a:ext cx="9299763" cy="2605448"/>
            <a:chOff x="0" y="0"/>
            <a:chExt cx="2449320" cy="686209"/>
          </a:xfrm>
        </p:grpSpPr>
        <p:sp>
          <p:nvSpPr>
            <p:cNvPr id="3" name="Freeform 3"/>
            <p:cNvSpPr/>
            <p:nvPr/>
          </p:nvSpPr>
          <p:spPr>
            <a:xfrm>
              <a:off x="0" y="0"/>
              <a:ext cx="2449320" cy="686209"/>
            </a:xfrm>
            <a:custGeom>
              <a:avLst/>
              <a:gdLst/>
              <a:ahLst/>
              <a:cxnLst/>
              <a:rect l="l" t="t" r="r" b="b"/>
              <a:pathLst>
                <a:path w="2449320" h="686209">
                  <a:moveTo>
                    <a:pt x="0" y="0"/>
                  </a:moveTo>
                  <a:lnTo>
                    <a:pt x="2449320" y="0"/>
                  </a:lnTo>
                  <a:lnTo>
                    <a:pt x="2449320" y="686209"/>
                  </a:lnTo>
                  <a:lnTo>
                    <a:pt x="0" y="686209"/>
                  </a:lnTo>
                  <a:close/>
                </a:path>
              </a:pathLst>
            </a:custGeom>
            <a:solidFill>
              <a:srgbClr val="C1E494"/>
            </a:solidFill>
          </p:spPr>
        </p:sp>
        <p:sp>
          <p:nvSpPr>
            <p:cNvPr id="4" name="TextBox 4"/>
            <p:cNvSpPr txBox="1"/>
            <p:nvPr/>
          </p:nvSpPr>
          <p:spPr>
            <a:xfrm>
              <a:off x="0" y="-47625"/>
              <a:ext cx="2449320" cy="733834"/>
            </a:xfrm>
            <a:prstGeom prst="rect">
              <a:avLst/>
            </a:prstGeom>
          </p:spPr>
          <p:txBody>
            <a:bodyPr lIns="50800" tIns="50800" rIns="50800" bIns="50800" rtlCol="0" anchor="ctr"/>
            <a:lstStyle/>
            <a:p>
              <a:pPr marL="647694" lvl="1" indent="-323847">
                <a:lnSpc>
                  <a:spcPts val="4199"/>
                </a:lnSpc>
                <a:buFont typeface="Arial"/>
                <a:buChar char="•"/>
              </a:pPr>
              <a:r>
                <a:rPr lang="en-US" sz="2999" dirty="0">
                  <a:solidFill>
                    <a:srgbClr val="000000"/>
                  </a:solidFill>
                  <a:latin typeface="Times New Roman" panose="02020603050405020304" pitchFamily="18" charset="0"/>
                  <a:cs typeface="Times New Roman" panose="02020603050405020304" pitchFamily="18" charset="0"/>
                </a:rPr>
                <a:t>NẤM, MỐC, ÔI, THIU</a:t>
              </a:r>
            </a:p>
            <a:p>
              <a:pPr marL="647694" lvl="1" indent="-323847">
                <a:lnSpc>
                  <a:spcPts val="4199"/>
                </a:lnSpc>
                <a:buFont typeface="Arial"/>
                <a:buChar char="•"/>
              </a:pPr>
              <a:r>
                <a:rPr lang="en-US" sz="2999" dirty="0">
                  <a:solidFill>
                    <a:srgbClr val="000000"/>
                  </a:solidFill>
                  <a:latin typeface="Times New Roman" panose="02020603050405020304" pitchFamily="18" charset="0"/>
                  <a:cs typeface="Times New Roman" panose="02020603050405020304" pitchFamily="18" charset="0"/>
                </a:rPr>
                <a:t>CAY, CHUA, NÓNG, LẠNH</a:t>
              </a:r>
            </a:p>
            <a:p>
              <a:pPr marL="647694" lvl="1" indent="-323847">
                <a:lnSpc>
                  <a:spcPts val="4199"/>
                </a:lnSpc>
                <a:buFont typeface="Arial"/>
                <a:buChar char="•"/>
              </a:pPr>
              <a:r>
                <a:rPr lang="en-US" sz="2999" dirty="0">
                  <a:solidFill>
                    <a:srgbClr val="000000"/>
                  </a:solidFill>
                  <a:latin typeface="Times New Roman" panose="02020603050405020304" pitchFamily="18" charset="0"/>
                  <a:cs typeface="Times New Roman" panose="02020603050405020304" pitchFamily="18" charset="0"/>
                </a:rPr>
                <a:t>ĂN MẶN</a:t>
              </a:r>
            </a:p>
            <a:p>
              <a:pPr marL="647694" lvl="1" indent="-323847">
                <a:lnSpc>
                  <a:spcPts val="4199"/>
                </a:lnSpc>
                <a:buFont typeface="Arial"/>
                <a:buChar char="•"/>
              </a:pPr>
              <a:r>
                <a:rPr lang="en-US" sz="2999" dirty="0">
                  <a:solidFill>
                    <a:srgbClr val="000000"/>
                  </a:solidFill>
                  <a:latin typeface="Times New Roman" panose="02020603050405020304" pitchFamily="18" charset="0"/>
                  <a:cs typeface="Times New Roman" panose="02020603050405020304" pitchFamily="18" charset="0"/>
                </a:rPr>
                <a:t>TBĐ, CBX, TP CN.....</a:t>
              </a:r>
            </a:p>
          </p:txBody>
        </p:sp>
      </p:grpSp>
      <p:grpSp>
        <p:nvGrpSpPr>
          <p:cNvPr id="5" name="Group 5"/>
          <p:cNvGrpSpPr/>
          <p:nvPr/>
        </p:nvGrpSpPr>
        <p:grpSpPr>
          <a:xfrm>
            <a:off x="7423818" y="5462005"/>
            <a:ext cx="9299763" cy="1635762"/>
            <a:chOff x="0" y="0"/>
            <a:chExt cx="2449320" cy="430818"/>
          </a:xfrm>
        </p:grpSpPr>
        <p:sp>
          <p:nvSpPr>
            <p:cNvPr id="6" name="Freeform 6"/>
            <p:cNvSpPr/>
            <p:nvPr/>
          </p:nvSpPr>
          <p:spPr>
            <a:xfrm>
              <a:off x="0" y="0"/>
              <a:ext cx="2449320" cy="430818"/>
            </a:xfrm>
            <a:custGeom>
              <a:avLst/>
              <a:gdLst/>
              <a:ahLst/>
              <a:cxnLst/>
              <a:rect l="l" t="t" r="r" b="b"/>
              <a:pathLst>
                <a:path w="2449320" h="430818">
                  <a:moveTo>
                    <a:pt x="0" y="0"/>
                  </a:moveTo>
                  <a:lnTo>
                    <a:pt x="2449320" y="0"/>
                  </a:lnTo>
                  <a:lnTo>
                    <a:pt x="2449320" y="430818"/>
                  </a:lnTo>
                  <a:lnTo>
                    <a:pt x="0" y="430818"/>
                  </a:lnTo>
                  <a:close/>
                </a:path>
              </a:pathLst>
            </a:custGeom>
            <a:solidFill>
              <a:srgbClr val="E6BEBE"/>
            </a:solidFill>
          </p:spPr>
        </p:sp>
        <p:sp>
          <p:nvSpPr>
            <p:cNvPr id="7" name="TextBox 7"/>
            <p:cNvSpPr txBox="1"/>
            <p:nvPr/>
          </p:nvSpPr>
          <p:spPr>
            <a:xfrm>
              <a:off x="0" y="-47625"/>
              <a:ext cx="2449320" cy="478443"/>
            </a:xfrm>
            <a:prstGeom prst="rect">
              <a:avLst/>
            </a:prstGeom>
          </p:spPr>
          <p:txBody>
            <a:bodyPr lIns="50800" tIns="50800" rIns="50800" bIns="50800" rtlCol="0" anchor="ctr"/>
            <a:lstStyle/>
            <a:p>
              <a:pPr marL="647694" lvl="1" indent="-323847">
                <a:lnSpc>
                  <a:spcPts val="4199"/>
                </a:lnSpc>
                <a:buFont typeface="Arial"/>
                <a:buChar char="•"/>
              </a:pPr>
              <a:r>
                <a:rPr lang="en-US" sz="2999" dirty="0">
                  <a:solidFill>
                    <a:srgbClr val="000000"/>
                  </a:solidFill>
                  <a:latin typeface="Times New Roman" panose="02020603050405020304" pitchFamily="18" charset="0"/>
                  <a:cs typeface="Times New Roman" panose="02020603050405020304" pitchFamily="18" charset="0"/>
                </a:rPr>
                <a:t>RƯỢU, BIA, MƯỚC NGỌT, TRÀ SỮA....</a:t>
              </a:r>
            </a:p>
            <a:p>
              <a:pPr marL="647694" lvl="1" indent="-323847">
                <a:lnSpc>
                  <a:spcPts val="4199"/>
                </a:lnSpc>
                <a:buFont typeface="Arial"/>
                <a:buChar char="•"/>
              </a:pPr>
              <a:r>
                <a:rPr lang="en-US" sz="2999" dirty="0">
                  <a:solidFill>
                    <a:srgbClr val="000000"/>
                  </a:solidFill>
                  <a:latin typeface="Times New Roman" panose="02020603050405020304" pitchFamily="18" charset="0"/>
                  <a:cs typeface="Times New Roman" panose="02020603050405020304" pitchFamily="18" charset="0"/>
                </a:rPr>
                <a:t>UỐNG THUỐC TÂY</a:t>
              </a:r>
            </a:p>
          </p:txBody>
        </p:sp>
      </p:grpSp>
      <p:grpSp>
        <p:nvGrpSpPr>
          <p:cNvPr id="8" name="Group 8"/>
          <p:cNvGrpSpPr/>
          <p:nvPr/>
        </p:nvGrpSpPr>
        <p:grpSpPr>
          <a:xfrm>
            <a:off x="7423818" y="7618555"/>
            <a:ext cx="9299763" cy="2157256"/>
            <a:chOff x="0" y="0"/>
            <a:chExt cx="2449320" cy="568166"/>
          </a:xfrm>
        </p:grpSpPr>
        <p:sp>
          <p:nvSpPr>
            <p:cNvPr id="9" name="Freeform 9"/>
            <p:cNvSpPr/>
            <p:nvPr/>
          </p:nvSpPr>
          <p:spPr>
            <a:xfrm>
              <a:off x="0" y="0"/>
              <a:ext cx="2449320" cy="568166"/>
            </a:xfrm>
            <a:custGeom>
              <a:avLst/>
              <a:gdLst/>
              <a:ahLst/>
              <a:cxnLst/>
              <a:rect l="l" t="t" r="r" b="b"/>
              <a:pathLst>
                <a:path w="2449320" h="568166">
                  <a:moveTo>
                    <a:pt x="0" y="0"/>
                  </a:moveTo>
                  <a:lnTo>
                    <a:pt x="2449320" y="0"/>
                  </a:lnTo>
                  <a:lnTo>
                    <a:pt x="2449320" y="568166"/>
                  </a:lnTo>
                  <a:lnTo>
                    <a:pt x="0" y="568166"/>
                  </a:lnTo>
                  <a:close/>
                </a:path>
              </a:pathLst>
            </a:custGeom>
            <a:solidFill>
              <a:srgbClr val="7D90E8"/>
            </a:solidFill>
          </p:spPr>
        </p:sp>
        <p:sp>
          <p:nvSpPr>
            <p:cNvPr id="10" name="TextBox 10"/>
            <p:cNvSpPr txBox="1"/>
            <p:nvPr/>
          </p:nvSpPr>
          <p:spPr>
            <a:xfrm>
              <a:off x="0" y="-47625"/>
              <a:ext cx="2449320" cy="615791"/>
            </a:xfrm>
            <a:prstGeom prst="rect">
              <a:avLst/>
            </a:prstGeom>
          </p:spPr>
          <p:txBody>
            <a:bodyPr lIns="50800" tIns="50800" rIns="50800" bIns="50800" rtlCol="0" anchor="ctr"/>
            <a:lstStyle/>
            <a:p>
              <a:pPr marL="647694" lvl="1" indent="-323847">
                <a:lnSpc>
                  <a:spcPts val="4199"/>
                </a:lnSpc>
                <a:buFont typeface="Arial"/>
                <a:buChar char="•"/>
              </a:pPr>
              <a:r>
                <a:rPr lang="en-US" sz="2999" dirty="0">
                  <a:solidFill>
                    <a:srgbClr val="000000"/>
                  </a:solidFill>
                  <a:latin typeface="Times New Roman" panose="02020603050405020304" pitchFamily="18" charset="0"/>
                  <a:cs typeface="Times New Roman" panose="02020603050405020304" pitchFamily="18" charset="0"/>
                </a:rPr>
                <a:t>BUỒN, STRESS</a:t>
              </a:r>
            </a:p>
            <a:p>
              <a:pPr marL="647694" lvl="1" indent="-323847">
                <a:lnSpc>
                  <a:spcPts val="4199"/>
                </a:lnSpc>
                <a:buFont typeface="Arial"/>
                <a:buChar char="•"/>
              </a:pPr>
              <a:r>
                <a:rPr lang="en-US" sz="2999" dirty="0">
                  <a:solidFill>
                    <a:srgbClr val="000000"/>
                  </a:solidFill>
                  <a:latin typeface="Times New Roman" panose="02020603050405020304" pitchFamily="18" charset="0"/>
                  <a:cs typeface="Times New Roman" panose="02020603050405020304" pitchFamily="18" charset="0"/>
                </a:rPr>
                <a:t>THỨC KHUYA, DẬY MUỘN</a:t>
              </a:r>
            </a:p>
            <a:p>
              <a:pPr marL="647694" lvl="1" indent="-323847">
                <a:lnSpc>
                  <a:spcPts val="4199"/>
                </a:lnSpc>
                <a:buFont typeface="Arial"/>
                <a:buChar char="•"/>
              </a:pPr>
              <a:r>
                <a:rPr lang="en-US" sz="2999" dirty="0">
                  <a:solidFill>
                    <a:srgbClr val="000000"/>
                  </a:solidFill>
                  <a:latin typeface="Times New Roman" panose="02020603050405020304" pitchFamily="18" charset="0"/>
                  <a:cs typeface="Times New Roman" panose="02020603050405020304" pitchFamily="18" charset="0"/>
                </a:rPr>
                <a:t>NHỊN ĂN, BỎ BỮA, ĂN KHÔNG ĐÚNG GIƠ..</a:t>
              </a:r>
            </a:p>
          </p:txBody>
        </p:sp>
      </p:grpSp>
      <p:pic>
        <p:nvPicPr>
          <p:cNvPr id="11" name="Picture 11"/>
          <p:cNvPicPr>
            <a:picLocks noChangeAspect="1"/>
          </p:cNvPicPr>
          <p:nvPr/>
        </p:nvPicPr>
        <p:blipFill>
          <a:blip r:embed="rId2"/>
          <a:srcRect/>
          <a:stretch>
            <a:fillRect/>
          </a:stretch>
        </p:blipFill>
        <p:spPr>
          <a:xfrm>
            <a:off x="4147292" y="2791104"/>
            <a:ext cx="3532636" cy="1855183"/>
          </a:xfrm>
          <a:prstGeom prst="rect">
            <a:avLst/>
          </a:prstGeom>
        </p:spPr>
      </p:pic>
      <p:sp>
        <p:nvSpPr>
          <p:cNvPr id="12" name="Freeform 12"/>
          <p:cNvSpPr/>
          <p:nvPr/>
        </p:nvSpPr>
        <p:spPr>
          <a:xfrm>
            <a:off x="4155829" y="5462005"/>
            <a:ext cx="2514654" cy="1765512"/>
          </a:xfrm>
          <a:custGeom>
            <a:avLst/>
            <a:gdLst/>
            <a:ahLst/>
            <a:cxnLst/>
            <a:rect l="l" t="t" r="r" b="b"/>
            <a:pathLst>
              <a:path w="2477911" h="1765512">
                <a:moveTo>
                  <a:pt x="0" y="0"/>
                </a:moveTo>
                <a:lnTo>
                  <a:pt x="2477911" y="0"/>
                </a:lnTo>
                <a:lnTo>
                  <a:pt x="2477911" y="1765511"/>
                </a:lnTo>
                <a:lnTo>
                  <a:pt x="0" y="17655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3" name="Group 13"/>
          <p:cNvGrpSpPr/>
          <p:nvPr/>
        </p:nvGrpSpPr>
        <p:grpSpPr>
          <a:xfrm>
            <a:off x="4532497" y="7814427"/>
            <a:ext cx="2137986" cy="1765512"/>
            <a:chOff x="0" y="0"/>
            <a:chExt cx="812800" cy="656401"/>
          </a:xfrm>
        </p:grpSpPr>
        <p:sp>
          <p:nvSpPr>
            <p:cNvPr id="14" name="Freeform 14"/>
            <p:cNvSpPr/>
            <p:nvPr/>
          </p:nvSpPr>
          <p:spPr>
            <a:xfrm>
              <a:off x="0" y="0"/>
              <a:ext cx="812800" cy="656401"/>
            </a:xfrm>
            <a:custGeom>
              <a:avLst/>
              <a:gdLst/>
              <a:ahLst/>
              <a:cxnLst/>
              <a:rect l="l" t="t" r="r" b="b"/>
              <a:pathLst>
                <a:path w="812800" h="656401">
                  <a:moveTo>
                    <a:pt x="812800" y="328201"/>
                  </a:moveTo>
                  <a:lnTo>
                    <a:pt x="406400" y="0"/>
                  </a:lnTo>
                  <a:lnTo>
                    <a:pt x="406400" y="203200"/>
                  </a:lnTo>
                  <a:lnTo>
                    <a:pt x="0" y="203200"/>
                  </a:lnTo>
                  <a:lnTo>
                    <a:pt x="0" y="453201"/>
                  </a:lnTo>
                  <a:lnTo>
                    <a:pt x="406400" y="453201"/>
                  </a:lnTo>
                  <a:lnTo>
                    <a:pt x="406400" y="656401"/>
                  </a:lnTo>
                  <a:lnTo>
                    <a:pt x="812800" y="328201"/>
                  </a:lnTo>
                  <a:close/>
                </a:path>
              </a:pathLst>
            </a:custGeom>
            <a:gradFill rotWithShape="1">
              <a:gsLst>
                <a:gs pos="0">
                  <a:srgbClr val="8C52FF">
                    <a:alpha val="100000"/>
                  </a:srgbClr>
                </a:gs>
                <a:gs pos="100000">
                  <a:srgbClr val="00BF63">
                    <a:alpha val="100000"/>
                  </a:srgbClr>
                </a:gs>
              </a:gsLst>
              <a:lin ang="5400000"/>
            </a:gradFill>
          </p:spPr>
        </p:sp>
        <p:sp>
          <p:nvSpPr>
            <p:cNvPr id="15" name="TextBox 15"/>
            <p:cNvSpPr txBox="1"/>
            <p:nvPr/>
          </p:nvSpPr>
          <p:spPr>
            <a:xfrm>
              <a:off x="0" y="165100"/>
              <a:ext cx="711200" cy="288101"/>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623193" y="158053"/>
            <a:ext cx="17468464" cy="2050414"/>
          </a:xfrm>
          <a:prstGeom prst="rect">
            <a:avLst/>
          </a:prstGeom>
        </p:spPr>
        <p:txBody>
          <a:bodyPr lIns="0" tIns="0" rIns="0" bIns="0" rtlCol="0" anchor="t">
            <a:spAutoFit/>
          </a:bodyPr>
          <a:lstStyle/>
          <a:p>
            <a:pPr algn="ctr">
              <a:lnSpc>
                <a:spcPts val="8260"/>
              </a:lnSpc>
            </a:pPr>
            <a:r>
              <a:rPr lang="en-US" sz="5900" dirty="0">
                <a:solidFill>
                  <a:srgbClr val="FF5757"/>
                </a:solidFill>
                <a:latin typeface="Times New Roman" panose="02020603050405020304" pitchFamily="18" charset="0"/>
                <a:cs typeface="Times New Roman" panose="02020603050405020304" pitchFamily="18" charset="0"/>
              </a:rPr>
              <a:t>THỰC TRẠNG HÀNG NGÀY CÓ RẤT NHIỀU YẾU TỐ LÀM TỔN THƯƠNG ĐƯỜNG TIÊU HOÁ</a:t>
            </a:r>
          </a:p>
        </p:txBody>
      </p:sp>
      <p:sp>
        <p:nvSpPr>
          <p:cNvPr id="17" name="TextBox 17"/>
          <p:cNvSpPr txBox="1"/>
          <p:nvPr/>
        </p:nvSpPr>
        <p:spPr>
          <a:xfrm>
            <a:off x="623193" y="2987935"/>
            <a:ext cx="3704216" cy="1711559"/>
          </a:xfrm>
          <a:prstGeom prst="rect">
            <a:avLst/>
          </a:prstGeom>
        </p:spPr>
        <p:txBody>
          <a:bodyPr wrap="square" lIns="0" tIns="0" rIns="0" bIns="0" rtlCol="0" anchor="t">
            <a:spAutoFit/>
          </a:bodyPr>
          <a:lstStyle/>
          <a:p>
            <a:pPr algn="ctr">
              <a:lnSpc>
                <a:spcPts val="6895"/>
              </a:lnSpc>
            </a:pPr>
            <a:r>
              <a:rPr lang="en-US" sz="4925" dirty="0">
                <a:solidFill>
                  <a:srgbClr val="1163D1"/>
                </a:solidFill>
                <a:latin typeface="Noto Sans Bold"/>
              </a:rPr>
              <a:t>ĂN CHƯA </a:t>
            </a:r>
          </a:p>
          <a:p>
            <a:pPr algn="ctr">
              <a:lnSpc>
                <a:spcPts val="6895"/>
              </a:lnSpc>
            </a:pPr>
            <a:r>
              <a:rPr lang="en-US" sz="4925" dirty="0">
                <a:solidFill>
                  <a:srgbClr val="1163D1"/>
                </a:solidFill>
                <a:latin typeface="Noto Sans Bold"/>
              </a:rPr>
              <a:t>ĐÚNG</a:t>
            </a:r>
          </a:p>
        </p:txBody>
      </p:sp>
      <p:sp>
        <p:nvSpPr>
          <p:cNvPr id="18" name="TextBox 18"/>
          <p:cNvSpPr txBox="1"/>
          <p:nvPr/>
        </p:nvSpPr>
        <p:spPr>
          <a:xfrm>
            <a:off x="451612" y="5931060"/>
            <a:ext cx="3532636" cy="827401"/>
          </a:xfrm>
          <a:prstGeom prst="rect">
            <a:avLst/>
          </a:prstGeom>
        </p:spPr>
        <p:txBody>
          <a:bodyPr wrap="square" lIns="0" tIns="0" rIns="0" bIns="0" rtlCol="0" anchor="t">
            <a:spAutoFit/>
          </a:bodyPr>
          <a:lstStyle/>
          <a:p>
            <a:pPr algn="ctr">
              <a:lnSpc>
                <a:spcPts val="6895"/>
              </a:lnSpc>
            </a:pPr>
            <a:r>
              <a:rPr lang="en-US" sz="4925" dirty="0">
                <a:solidFill>
                  <a:srgbClr val="B76943"/>
                </a:solidFill>
                <a:latin typeface="Noto Sans Bold"/>
              </a:rPr>
              <a:t>ĐỒ UỐNG</a:t>
            </a:r>
          </a:p>
        </p:txBody>
      </p:sp>
      <p:sp>
        <p:nvSpPr>
          <p:cNvPr id="19" name="TextBox 19"/>
          <p:cNvSpPr txBox="1"/>
          <p:nvPr/>
        </p:nvSpPr>
        <p:spPr>
          <a:xfrm>
            <a:off x="623193" y="8283482"/>
            <a:ext cx="3060725" cy="827401"/>
          </a:xfrm>
          <a:prstGeom prst="rect">
            <a:avLst/>
          </a:prstGeom>
        </p:spPr>
        <p:txBody>
          <a:bodyPr lIns="0" tIns="0" rIns="0" bIns="0" rtlCol="0" anchor="t">
            <a:spAutoFit/>
          </a:bodyPr>
          <a:lstStyle/>
          <a:p>
            <a:pPr algn="ctr">
              <a:lnSpc>
                <a:spcPts val="6895"/>
              </a:lnSpc>
            </a:pPr>
            <a:r>
              <a:rPr lang="en-US" sz="4925" dirty="0">
                <a:solidFill>
                  <a:srgbClr val="1CC272"/>
                </a:solidFill>
                <a:latin typeface="Noto Sans Bold"/>
              </a:rPr>
              <a:t>LỐI SỐNG</a:t>
            </a:r>
          </a:p>
        </p:txBody>
      </p:sp>
      <p:sp>
        <p:nvSpPr>
          <p:cNvPr id="20" name="TextBox 19">
            <a:extLst>
              <a:ext uri="{FF2B5EF4-FFF2-40B4-BE49-F238E27FC236}">
                <a16:creationId xmlns:a16="http://schemas.microsoft.com/office/drawing/2014/main" id="{EF8CC609-EC28-233B-8248-07B19FC1836F}"/>
              </a:ext>
            </a:extLst>
          </p:cNvPr>
          <p:cNvSpPr txBox="1"/>
          <p:nvPr/>
        </p:nvSpPr>
        <p:spPr>
          <a:xfrm>
            <a:off x="6275294" y="5880847"/>
            <a:ext cx="184731" cy="369332"/>
          </a:xfrm>
          <a:prstGeom prst="rect">
            <a:avLst/>
          </a:prstGeom>
          <a:noFill/>
        </p:spPr>
        <p:txBody>
          <a:bodyPr wrap="none" rtlCol="0">
            <a:spAutoFit/>
          </a:bodyPr>
          <a:lstStyle/>
          <a:p>
            <a:endParaRPr lang="en-V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checkerboard(across)">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5" presetClass="entr" presetSubtype="10" fill="hold"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checkerboard(across)">
                                      <p:cBhvr>
                                        <p:cTn id="4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0480" y="0"/>
            <a:ext cx="18288000" cy="2362200"/>
            <a:chOff x="-195928" y="-108909"/>
            <a:chExt cx="4816593" cy="588981"/>
          </a:xfrm>
        </p:grpSpPr>
        <p:sp>
          <p:nvSpPr>
            <p:cNvPr id="3" name="Freeform 3"/>
            <p:cNvSpPr/>
            <p:nvPr/>
          </p:nvSpPr>
          <p:spPr>
            <a:xfrm>
              <a:off x="-195928" y="-108909"/>
              <a:ext cx="4816593" cy="588981"/>
            </a:xfrm>
            <a:custGeom>
              <a:avLst/>
              <a:gdLst/>
              <a:ahLst/>
              <a:cxnLst/>
              <a:rect l="l" t="t" r="r" b="b"/>
              <a:pathLst>
                <a:path w="4432765" h="408083">
                  <a:moveTo>
                    <a:pt x="0" y="0"/>
                  </a:moveTo>
                  <a:lnTo>
                    <a:pt x="4432765" y="0"/>
                  </a:lnTo>
                  <a:lnTo>
                    <a:pt x="4432765" y="408083"/>
                  </a:lnTo>
                  <a:lnTo>
                    <a:pt x="0" y="408083"/>
                  </a:lnTo>
                  <a:close/>
                </a:path>
              </a:pathLst>
            </a:custGeom>
            <a:solidFill>
              <a:srgbClr val="00B050"/>
            </a:solidFill>
          </p:spPr>
        </p:sp>
        <p:sp>
          <p:nvSpPr>
            <p:cNvPr id="4" name="TextBox 4"/>
            <p:cNvSpPr txBox="1"/>
            <p:nvPr/>
          </p:nvSpPr>
          <p:spPr>
            <a:xfrm>
              <a:off x="-4014" y="-58142"/>
              <a:ext cx="4432765" cy="410918"/>
            </a:xfrm>
            <a:prstGeom prst="rect">
              <a:avLst/>
            </a:prstGeom>
          </p:spPr>
          <p:txBody>
            <a:bodyPr lIns="50800" tIns="50800" rIns="50800" bIns="50800" rtlCol="0" anchor="ctr"/>
            <a:lstStyle/>
            <a:p>
              <a:pPr algn="ctr">
                <a:lnSpc>
                  <a:spcPts val="10080"/>
                </a:lnSpc>
              </a:pPr>
              <a:r>
                <a:rPr lang="en-US" sz="7200" dirty="0">
                  <a:solidFill>
                    <a:schemeClr val="bg1"/>
                  </a:solidFill>
                  <a:latin typeface="Times New Roman" panose="02020603050405020304" pitchFamily="18" charset="0"/>
                  <a:cs typeface="Times New Roman" panose="02020603050405020304" pitchFamily="18" charset="0"/>
                </a:rPr>
                <a:t>GIẢI PHÁP DINH DƯỠNG TẾ BÀO</a:t>
              </a:r>
            </a:p>
          </p:txBody>
        </p:sp>
      </p:grpSp>
      <p:sp>
        <p:nvSpPr>
          <p:cNvPr id="7" name="TextBox 7"/>
          <p:cNvSpPr txBox="1"/>
          <p:nvPr/>
        </p:nvSpPr>
        <p:spPr>
          <a:xfrm>
            <a:off x="-30480" y="1851660"/>
            <a:ext cx="18013679" cy="8458200"/>
          </a:xfrm>
          <a:prstGeom prst="rect">
            <a:avLst/>
          </a:prstGeom>
        </p:spPr>
        <p:txBody>
          <a:bodyPr lIns="50800" tIns="50800" rIns="50800" bIns="50800" rtlCol="0" anchor="ctr"/>
          <a:lstStyle/>
          <a:p>
            <a:pPr algn="ctr">
              <a:lnSpc>
                <a:spcPct val="200000"/>
              </a:lnSpc>
            </a:pPr>
            <a:r>
              <a:rPr lang="en-US" sz="4000" dirty="0">
                <a:solidFill>
                  <a:srgbClr val="FF3131"/>
                </a:solidFill>
                <a:latin typeface="Times New Roman" panose="02020603050405020304" pitchFamily="18" charset="0"/>
                <a:cs typeface="Times New Roman" panose="02020603050405020304" pitchFamily="18" charset="0"/>
              </a:rPr>
              <a:t>DINH DƯỠNG TẾ BÀO LÀ CẤP ĐỘ DINH DƯỠNG VỚI 3 LỢI THẾ NỔI BẬT:</a:t>
            </a:r>
          </a:p>
          <a:p>
            <a:pPr marL="906780" lvl="1" indent="-453390">
              <a:lnSpc>
                <a:spcPct val="200000"/>
              </a:lnSpc>
              <a:buFont typeface="Arial"/>
              <a:buChar char="•"/>
            </a:pPr>
            <a:r>
              <a:rPr lang="en-US" sz="4000" dirty="0">
                <a:solidFill>
                  <a:srgbClr val="00B050"/>
                </a:solidFill>
                <a:latin typeface="Times New Roman" panose="02020603050405020304" pitchFamily="18" charset="0"/>
                <a:cs typeface="Times New Roman" panose="02020603050405020304" pitchFamily="18" charset="0"/>
              </a:rPr>
              <a:t>LÀM SẠCH </a:t>
            </a:r>
            <a:r>
              <a:rPr lang="en-US" sz="4000" dirty="0">
                <a:solidFill>
                  <a:srgbClr val="000000"/>
                </a:solidFill>
                <a:latin typeface="Times New Roman" panose="02020603050405020304" pitchFamily="18" charset="0"/>
                <a:cs typeface="Times New Roman" panose="02020603050405020304" pitchFamily="18" charset="0"/>
              </a:rPr>
              <a:t>&amp; </a:t>
            </a:r>
            <a:r>
              <a:rPr lang="en-US" sz="4000" dirty="0">
                <a:solidFill>
                  <a:srgbClr val="00B050"/>
                </a:solidFill>
                <a:latin typeface="Times New Roman" panose="02020603050405020304" pitchFamily="18" charset="0"/>
                <a:cs typeface="Times New Roman" panose="02020603050405020304" pitchFamily="18" charset="0"/>
              </a:rPr>
              <a:t>PHỤC HỒI </a:t>
            </a:r>
            <a:r>
              <a:rPr lang="en-US" sz="4000" dirty="0" err="1">
                <a:solidFill>
                  <a:srgbClr val="000000"/>
                </a:solidFill>
                <a:latin typeface="Times New Roman" panose="02020603050405020304" pitchFamily="18" charset="0"/>
                <a:cs typeface="Times New Roman" panose="02020603050405020304" pitchFamily="18" charset="0"/>
              </a:rPr>
              <a:t>hệ</a:t>
            </a:r>
            <a:r>
              <a:rPr lang="en-US" sz="4000" dirty="0">
                <a:solidFill>
                  <a:srgbClr val="000000"/>
                </a:solidFill>
                <a:latin typeface="Times New Roman" panose="02020603050405020304" pitchFamily="18" charset="0"/>
                <a:cs typeface="Times New Roman" panose="02020603050405020304" pitchFamily="18" charset="0"/>
              </a:rPr>
              <a:t> vi </a:t>
            </a:r>
            <a:r>
              <a:rPr lang="en-US" sz="4000" dirty="0" err="1">
                <a:solidFill>
                  <a:srgbClr val="000000"/>
                </a:solidFill>
                <a:latin typeface="Times New Roman" panose="02020603050405020304" pitchFamily="18" charset="0"/>
                <a:cs typeface="Times New Roman" panose="02020603050405020304" pitchFamily="18" charset="0"/>
              </a:rPr>
              <a:t>nhung</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mao</a:t>
            </a:r>
            <a:r>
              <a:rPr lang="en-US" sz="4000" dirty="0">
                <a:solidFill>
                  <a:srgbClr val="000000"/>
                </a:solidFill>
                <a:latin typeface="Times New Roman" panose="02020603050405020304" pitchFamily="18" charset="0"/>
                <a:cs typeface="Times New Roman" panose="02020603050405020304" pitchFamily="18" charset="0"/>
              </a:rPr>
              <a:t>.</a:t>
            </a:r>
          </a:p>
          <a:p>
            <a:pPr marL="906780" lvl="1" indent="-453390">
              <a:lnSpc>
                <a:spcPct val="200000"/>
              </a:lnSpc>
              <a:buFont typeface="Arial"/>
              <a:buChar char="•"/>
            </a:pPr>
            <a:r>
              <a:rPr lang="en-US" sz="4000" dirty="0">
                <a:solidFill>
                  <a:srgbClr val="00B050"/>
                </a:solidFill>
                <a:latin typeface="Times New Roman" panose="02020603050405020304" pitchFamily="18" charset="0"/>
                <a:cs typeface="Times New Roman" panose="02020603050405020304" pitchFamily="18" charset="0"/>
              </a:rPr>
              <a:t>HẤP THU </a:t>
            </a:r>
            <a:r>
              <a:rPr lang="en-US" sz="4000" dirty="0" err="1">
                <a:solidFill>
                  <a:srgbClr val="000000"/>
                </a:solidFill>
                <a:latin typeface="Times New Roman" panose="02020603050405020304" pitchFamily="18" charset="0"/>
                <a:cs typeface="Times New Roman" panose="02020603050405020304" pitchFamily="18" charset="0"/>
              </a:rPr>
              <a:t>tối</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đa</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chất</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dinh</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dưỡng</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và</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bảo</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vệ</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cơ</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thể</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khỏi</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độc</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tố</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và</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các</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chất</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gây</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hại</a:t>
            </a:r>
            <a:endParaRPr lang="en-US" sz="4000" dirty="0">
              <a:solidFill>
                <a:srgbClr val="000000"/>
              </a:solidFill>
              <a:latin typeface="Times New Roman" panose="02020603050405020304" pitchFamily="18" charset="0"/>
              <a:cs typeface="Times New Roman" panose="02020603050405020304" pitchFamily="18" charset="0"/>
            </a:endParaRPr>
          </a:p>
          <a:p>
            <a:pPr marL="906780" lvl="1" indent="-453390">
              <a:lnSpc>
                <a:spcPct val="200000"/>
              </a:lnSpc>
              <a:buFont typeface="Arial"/>
              <a:buChar char="•"/>
            </a:pPr>
            <a:r>
              <a:rPr lang="en-US" sz="4000" dirty="0">
                <a:solidFill>
                  <a:srgbClr val="00B050"/>
                </a:solidFill>
                <a:latin typeface="Times New Roman" panose="02020603050405020304" pitchFamily="18" charset="0"/>
                <a:cs typeface="Times New Roman" panose="02020603050405020304" pitchFamily="18" charset="0"/>
              </a:rPr>
              <a:t>T</a:t>
            </a:r>
            <a:r>
              <a:rPr lang="vi-VN" sz="4000" dirty="0">
                <a:solidFill>
                  <a:srgbClr val="00B050"/>
                </a:solidFill>
                <a:latin typeface="Times New Roman" panose="02020603050405020304" pitchFamily="18" charset="0"/>
                <a:cs typeface="Times New Roman" panose="02020603050405020304" pitchFamily="18" charset="0"/>
              </a:rPr>
              <a:t>ÁI</a:t>
            </a:r>
            <a:r>
              <a:rPr lang="en-US" sz="4000" dirty="0">
                <a:solidFill>
                  <a:srgbClr val="00B050"/>
                </a:solidFill>
                <a:latin typeface="Times New Roman" panose="02020603050405020304" pitchFamily="18" charset="0"/>
                <a:cs typeface="Times New Roman" panose="02020603050405020304" pitchFamily="18" charset="0"/>
              </a:rPr>
              <a:t> TẠO </a:t>
            </a:r>
            <a:r>
              <a:rPr lang="en-US" sz="4000" dirty="0" err="1">
                <a:solidFill>
                  <a:srgbClr val="000000"/>
                </a:solidFill>
                <a:latin typeface="Times New Roman" panose="02020603050405020304" pitchFamily="18" charset="0"/>
                <a:cs typeface="Times New Roman" panose="02020603050405020304" pitchFamily="18" charset="0"/>
              </a:rPr>
              <a:t>các</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tế</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bào</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khoẻ</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mạnh</a:t>
            </a:r>
            <a:r>
              <a:rPr lang="en-US" sz="4000" dirty="0">
                <a:solidFill>
                  <a:srgbClr val="000000"/>
                </a:solidFill>
                <a:latin typeface="Times New Roman" panose="02020603050405020304" pitchFamily="18" charset="0"/>
                <a:cs typeface="Times New Roman" panose="02020603050405020304" pitchFamily="18" charset="0"/>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83698" y="2592432"/>
            <a:ext cx="4900733" cy="3363603"/>
          </a:xfrm>
          <a:custGeom>
            <a:avLst/>
            <a:gdLst/>
            <a:ahLst/>
            <a:cxnLst/>
            <a:rect l="l" t="t" r="r" b="b"/>
            <a:pathLst>
              <a:path w="4900733" h="3363603">
                <a:moveTo>
                  <a:pt x="0" y="0"/>
                </a:moveTo>
                <a:lnTo>
                  <a:pt x="4900734" y="0"/>
                </a:lnTo>
                <a:lnTo>
                  <a:pt x="4900734" y="3363603"/>
                </a:lnTo>
                <a:lnTo>
                  <a:pt x="0" y="3363603"/>
                </a:lnTo>
                <a:lnTo>
                  <a:pt x="0" y="0"/>
                </a:lnTo>
                <a:close/>
              </a:path>
            </a:pathLst>
          </a:custGeom>
          <a:blipFill>
            <a:blip r:embed="rId2"/>
            <a:stretch>
              <a:fillRect/>
            </a:stretch>
          </a:blipFill>
        </p:spPr>
      </p:sp>
      <p:sp>
        <p:nvSpPr>
          <p:cNvPr id="3" name="Freeform 3"/>
          <p:cNvSpPr/>
          <p:nvPr/>
        </p:nvSpPr>
        <p:spPr>
          <a:xfrm>
            <a:off x="1883698" y="6508509"/>
            <a:ext cx="5217164" cy="3478109"/>
          </a:xfrm>
          <a:custGeom>
            <a:avLst/>
            <a:gdLst/>
            <a:ahLst/>
            <a:cxnLst/>
            <a:rect l="l" t="t" r="r" b="b"/>
            <a:pathLst>
              <a:path w="5217164" h="3478109">
                <a:moveTo>
                  <a:pt x="0" y="0"/>
                </a:moveTo>
                <a:lnTo>
                  <a:pt x="5217164" y="0"/>
                </a:lnTo>
                <a:lnTo>
                  <a:pt x="5217164" y="3478110"/>
                </a:lnTo>
                <a:lnTo>
                  <a:pt x="0" y="3478110"/>
                </a:lnTo>
                <a:lnTo>
                  <a:pt x="0" y="0"/>
                </a:lnTo>
                <a:close/>
              </a:path>
            </a:pathLst>
          </a:custGeom>
          <a:blipFill>
            <a:blip r:embed="rId3"/>
            <a:stretch>
              <a:fillRect/>
            </a:stretch>
          </a:blipFill>
        </p:spPr>
        <p:txBody>
          <a:bodyPr/>
          <a:lstStyle/>
          <a:p>
            <a:endParaRPr lang="en-US" dirty="0"/>
          </a:p>
        </p:txBody>
      </p:sp>
      <p:sp>
        <p:nvSpPr>
          <p:cNvPr id="4" name="Freeform 4"/>
          <p:cNvSpPr/>
          <p:nvPr/>
        </p:nvSpPr>
        <p:spPr>
          <a:xfrm>
            <a:off x="11503569" y="2513551"/>
            <a:ext cx="4424374" cy="3363603"/>
          </a:xfrm>
          <a:custGeom>
            <a:avLst/>
            <a:gdLst/>
            <a:ahLst/>
            <a:cxnLst/>
            <a:rect l="l" t="t" r="r" b="b"/>
            <a:pathLst>
              <a:path w="4424374" h="3262976">
                <a:moveTo>
                  <a:pt x="0" y="0"/>
                </a:moveTo>
                <a:lnTo>
                  <a:pt x="4424374" y="0"/>
                </a:lnTo>
                <a:lnTo>
                  <a:pt x="4424374" y="3262976"/>
                </a:lnTo>
                <a:lnTo>
                  <a:pt x="0" y="3262976"/>
                </a:lnTo>
                <a:lnTo>
                  <a:pt x="0" y="0"/>
                </a:lnTo>
                <a:close/>
              </a:path>
            </a:pathLst>
          </a:custGeom>
          <a:blipFill>
            <a:blip r:embed="rId4"/>
            <a:stretch>
              <a:fillRect/>
            </a:stretch>
          </a:blipFill>
        </p:spPr>
      </p:sp>
      <p:sp>
        <p:nvSpPr>
          <p:cNvPr id="5" name="Freeform 5"/>
          <p:cNvSpPr/>
          <p:nvPr/>
        </p:nvSpPr>
        <p:spPr>
          <a:xfrm>
            <a:off x="11534049" y="6508509"/>
            <a:ext cx="4319524" cy="3474728"/>
          </a:xfrm>
          <a:custGeom>
            <a:avLst/>
            <a:gdLst/>
            <a:ahLst/>
            <a:cxnLst/>
            <a:rect l="l" t="t" r="r" b="b"/>
            <a:pathLst>
              <a:path w="4319524" h="3474728">
                <a:moveTo>
                  <a:pt x="0" y="0"/>
                </a:moveTo>
                <a:lnTo>
                  <a:pt x="4319524" y="0"/>
                </a:lnTo>
                <a:lnTo>
                  <a:pt x="4319524" y="3474727"/>
                </a:lnTo>
                <a:lnTo>
                  <a:pt x="0" y="3474727"/>
                </a:lnTo>
                <a:lnTo>
                  <a:pt x="0" y="0"/>
                </a:lnTo>
                <a:close/>
              </a:path>
            </a:pathLst>
          </a:custGeom>
          <a:blipFill>
            <a:blip r:embed="rId5"/>
            <a:stretch>
              <a:fillRect/>
            </a:stretch>
          </a:blipFill>
        </p:spPr>
      </p:sp>
      <p:sp>
        <p:nvSpPr>
          <p:cNvPr id="6" name="TextBox 6"/>
          <p:cNvSpPr txBox="1"/>
          <p:nvPr/>
        </p:nvSpPr>
        <p:spPr>
          <a:xfrm>
            <a:off x="0" y="184495"/>
            <a:ext cx="18288000" cy="2095500"/>
          </a:xfrm>
          <a:prstGeom prst="rect">
            <a:avLst/>
          </a:prstGeom>
        </p:spPr>
        <p:txBody>
          <a:bodyPr lIns="0" tIns="0" rIns="0" bIns="0" rtlCol="0" anchor="t">
            <a:spAutoFit/>
          </a:bodyPr>
          <a:lstStyle/>
          <a:p>
            <a:pPr algn="ctr">
              <a:lnSpc>
                <a:spcPts val="8400"/>
              </a:lnSpc>
            </a:pPr>
            <a:r>
              <a:rPr lang="en-US" sz="6000" dirty="0">
                <a:solidFill>
                  <a:srgbClr val="1163D1"/>
                </a:solidFill>
                <a:latin typeface="Noto Sans Bold"/>
              </a:rPr>
              <a:t>MỘT SỐ BỆNH LÀ HẬU QUẢ CỦA TỔN THƯƠNG ĐƯỜNG TIÊU HOÁ</a:t>
            </a:r>
          </a:p>
        </p:txBody>
      </p:sp>
      <p:sp>
        <p:nvSpPr>
          <p:cNvPr id="7" name="TextBox 7"/>
          <p:cNvSpPr txBox="1"/>
          <p:nvPr/>
        </p:nvSpPr>
        <p:spPr>
          <a:xfrm>
            <a:off x="1066800" y="5379315"/>
            <a:ext cx="4900733" cy="497839"/>
          </a:xfrm>
          <a:prstGeom prst="rect">
            <a:avLst/>
          </a:prstGeom>
        </p:spPr>
        <p:txBody>
          <a:bodyPr lIns="0" tIns="0" rIns="0" bIns="0" rtlCol="0" anchor="t">
            <a:spAutoFit/>
          </a:bodyPr>
          <a:lstStyle/>
          <a:p>
            <a:pPr algn="ctr">
              <a:lnSpc>
                <a:spcPts val="4060"/>
              </a:lnSpc>
            </a:pPr>
            <a:r>
              <a:rPr lang="en-US" sz="2900" dirty="0" err="1">
                <a:solidFill>
                  <a:srgbClr val="1163D1"/>
                </a:solidFill>
                <a:latin typeface="Noto Sans Bold"/>
              </a:rPr>
              <a:t>Viêm</a:t>
            </a:r>
            <a:r>
              <a:rPr lang="en-US" sz="2900" dirty="0">
                <a:solidFill>
                  <a:srgbClr val="1163D1"/>
                </a:solidFill>
                <a:latin typeface="Noto Sans Bold"/>
              </a:rPr>
              <a:t> </a:t>
            </a:r>
            <a:r>
              <a:rPr lang="en-US" sz="2900" dirty="0" err="1">
                <a:solidFill>
                  <a:srgbClr val="1163D1"/>
                </a:solidFill>
                <a:latin typeface="Noto Sans Bold"/>
              </a:rPr>
              <a:t>loét</a:t>
            </a:r>
            <a:r>
              <a:rPr lang="en-US" sz="2900" dirty="0">
                <a:solidFill>
                  <a:srgbClr val="1163D1"/>
                </a:solidFill>
                <a:latin typeface="Noto Sans Bold"/>
              </a:rPr>
              <a:t> </a:t>
            </a:r>
            <a:r>
              <a:rPr lang="en-US" sz="2900" dirty="0" err="1">
                <a:solidFill>
                  <a:srgbClr val="1163D1"/>
                </a:solidFill>
                <a:latin typeface="Noto Sans Bold"/>
              </a:rPr>
              <a:t>dạ</a:t>
            </a:r>
            <a:r>
              <a:rPr lang="en-US" sz="2900" dirty="0">
                <a:solidFill>
                  <a:srgbClr val="1163D1"/>
                </a:solidFill>
                <a:latin typeface="Noto Sans Bold"/>
              </a:rPr>
              <a:t> </a:t>
            </a:r>
            <a:r>
              <a:rPr lang="en-US" sz="2900" dirty="0" err="1">
                <a:solidFill>
                  <a:srgbClr val="1163D1"/>
                </a:solidFill>
                <a:latin typeface="Noto Sans Bold"/>
              </a:rPr>
              <a:t>dày</a:t>
            </a:r>
            <a:endParaRPr lang="en-US" sz="2900" dirty="0">
              <a:solidFill>
                <a:srgbClr val="1163D1"/>
              </a:solidFill>
              <a:latin typeface="Noto Sans Bold"/>
            </a:endParaRPr>
          </a:p>
        </p:txBody>
      </p:sp>
      <p:sp>
        <p:nvSpPr>
          <p:cNvPr id="8" name="TextBox 8"/>
          <p:cNvSpPr txBox="1"/>
          <p:nvPr/>
        </p:nvSpPr>
        <p:spPr>
          <a:xfrm>
            <a:off x="1385394" y="9334500"/>
            <a:ext cx="4900733" cy="497839"/>
          </a:xfrm>
          <a:prstGeom prst="rect">
            <a:avLst/>
          </a:prstGeom>
        </p:spPr>
        <p:txBody>
          <a:bodyPr lIns="0" tIns="0" rIns="0" bIns="0" rtlCol="0" anchor="t">
            <a:spAutoFit/>
          </a:bodyPr>
          <a:lstStyle/>
          <a:p>
            <a:pPr algn="ctr">
              <a:lnSpc>
                <a:spcPts val="4060"/>
              </a:lnSpc>
            </a:pPr>
            <a:r>
              <a:rPr lang="en-US" sz="2900" dirty="0" err="1">
                <a:solidFill>
                  <a:srgbClr val="FFFFFF"/>
                </a:solidFill>
                <a:latin typeface="Noto Sans Bold"/>
              </a:rPr>
              <a:t>ung</a:t>
            </a:r>
            <a:r>
              <a:rPr lang="en-US" sz="2900" dirty="0">
                <a:solidFill>
                  <a:srgbClr val="FFFFFF"/>
                </a:solidFill>
                <a:latin typeface="Noto Sans Bold"/>
              </a:rPr>
              <a:t> </a:t>
            </a:r>
            <a:r>
              <a:rPr lang="en-US" sz="2900" dirty="0" err="1">
                <a:solidFill>
                  <a:srgbClr val="FFFFFF"/>
                </a:solidFill>
                <a:latin typeface="Noto Sans Bold"/>
              </a:rPr>
              <a:t>thư</a:t>
            </a:r>
            <a:r>
              <a:rPr lang="en-US" sz="2900" dirty="0">
                <a:solidFill>
                  <a:srgbClr val="FFFFFF"/>
                </a:solidFill>
                <a:latin typeface="Noto Sans Bold"/>
              </a:rPr>
              <a:t> </a:t>
            </a:r>
            <a:r>
              <a:rPr lang="en-US" sz="2900" dirty="0" err="1">
                <a:solidFill>
                  <a:srgbClr val="FFFFFF"/>
                </a:solidFill>
                <a:latin typeface="Noto Sans Bold"/>
              </a:rPr>
              <a:t>đại</a:t>
            </a:r>
            <a:r>
              <a:rPr lang="en-US" sz="2900" dirty="0">
                <a:solidFill>
                  <a:srgbClr val="FFFFFF"/>
                </a:solidFill>
                <a:latin typeface="Noto Sans Bold"/>
              </a:rPr>
              <a:t> </a:t>
            </a:r>
            <a:r>
              <a:rPr lang="en-US" sz="2900" dirty="0" err="1">
                <a:solidFill>
                  <a:srgbClr val="FFFFFF"/>
                </a:solidFill>
                <a:latin typeface="Noto Sans Bold"/>
              </a:rPr>
              <a:t>tràng</a:t>
            </a:r>
            <a:endParaRPr lang="en-US" sz="2900" dirty="0">
              <a:solidFill>
                <a:srgbClr val="FFFFFF"/>
              </a:solidFill>
              <a:latin typeface="Noto Sans Bold"/>
            </a:endParaRPr>
          </a:p>
        </p:txBody>
      </p:sp>
      <p:sp>
        <p:nvSpPr>
          <p:cNvPr id="9" name="TextBox 9"/>
          <p:cNvSpPr txBox="1"/>
          <p:nvPr/>
        </p:nvSpPr>
        <p:spPr>
          <a:xfrm>
            <a:off x="11503569" y="4118448"/>
            <a:ext cx="4900733" cy="497839"/>
          </a:xfrm>
          <a:prstGeom prst="rect">
            <a:avLst/>
          </a:prstGeom>
        </p:spPr>
        <p:txBody>
          <a:bodyPr lIns="0" tIns="0" rIns="0" bIns="0" rtlCol="0" anchor="t">
            <a:spAutoFit/>
          </a:bodyPr>
          <a:lstStyle/>
          <a:p>
            <a:pPr algn="ctr">
              <a:lnSpc>
                <a:spcPts val="4060"/>
              </a:lnSpc>
            </a:pPr>
            <a:r>
              <a:rPr lang="en-US" sz="2900" dirty="0" err="1">
                <a:solidFill>
                  <a:srgbClr val="FFFFFF"/>
                </a:solidFill>
                <a:latin typeface="Noto Sans Bold"/>
              </a:rPr>
              <a:t>Loét</a:t>
            </a:r>
            <a:r>
              <a:rPr lang="en-US" sz="2900" dirty="0">
                <a:solidFill>
                  <a:srgbClr val="FFFFFF"/>
                </a:solidFill>
                <a:latin typeface="Noto Sans Bold"/>
              </a:rPr>
              <a:t> </a:t>
            </a:r>
            <a:r>
              <a:rPr lang="en-US" sz="2900" dirty="0" err="1">
                <a:solidFill>
                  <a:srgbClr val="FFFFFF"/>
                </a:solidFill>
                <a:latin typeface="Noto Sans Bold"/>
              </a:rPr>
              <a:t>đại</a:t>
            </a:r>
            <a:r>
              <a:rPr lang="en-US" sz="2900" dirty="0">
                <a:solidFill>
                  <a:srgbClr val="FFFFFF"/>
                </a:solidFill>
                <a:latin typeface="Noto Sans Bold"/>
              </a:rPr>
              <a:t> </a:t>
            </a:r>
            <a:r>
              <a:rPr lang="en-US" sz="2900" dirty="0" err="1">
                <a:solidFill>
                  <a:srgbClr val="FFFFFF"/>
                </a:solidFill>
                <a:latin typeface="Noto Sans Bold"/>
              </a:rPr>
              <a:t>tràng</a:t>
            </a:r>
            <a:endParaRPr lang="en-US" sz="2900" dirty="0">
              <a:solidFill>
                <a:srgbClr val="FFFFFF"/>
              </a:solidFill>
              <a:latin typeface="Noto Sans Bold"/>
            </a:endParaRPr>
          </a:p>
        </p:txBody>
      </p:sp>
      <p:sp>
        <p:nvSpPr>
          <p:cNvPr id="10" name="TextBox 10"/>
          <p:cNvSpPr txBox="1"/>
          <p:nvPr/>
        </p:nvSpPr>
        <p:spPr>
          <a:xfrm>
            <a:off x="11451144" y="9201150"/>
            <a:ext cx="4900733" cy="497839"/>
          </a:xfrm>
          <a:prstGeom prst="rect">
            <a:avLst/>
          </a:prstGeom>
        </p:spPr>
        <p:txBody>
          <a:bodyPr lIns="0" tIns="0" rIns="0" bIns="0" rtlCol="0" anchor="t">
            <a:spAutoFit/>
          </a:bodyPr>
          <a:lstStyle/>
          <a:p>
            <a:pPr algn="ctr">
              <a:lnSpc>
                <a:spcPts val="4060"/>
              </a:lnSpc>
            </a:pPr>
            <a:r>
              <a:rPr lang="en-US" sz="2900">
                <a:solidFill>
                  <a:srgbClr val="FFFFFF"/>
                </a:solidFill>
                <a:latin typeface="Noto Sans Bold"/>
              </a:rPr>
              <a:t>Ung thư dạ dày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heckerboard(across)">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dissolv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61175"/>
            <a:ext cx="18288000" cy="2409073"/>
            <a:chOff x="0" y="-85725"/>
            <a:chExt cx="4274726" cy="634489"/>
          </a:xfrm>
        </p:grpSpPr>
        <p:sp>
          <p:nvSpPr>
            <p:cNvPr id="3" name="Freeform 3"/>
            <p:cNvSpPr/>
            <p:nvPr/>
          </p:nvSpPr>
          <p:spPr>
            <a:xfrm>
              <a:off x="0" y="0"/>
              <a:ext cx="4274726" cy="419326"/>
            </a:xfrm>
            <a:custGeom>
              <a:avLst/>
              <a:gdLst/>
              <a:ahLst/>
              <a:cxnLst/>
              <a:rect l="l" t="t" r="r" b="b"/>
              <a:pathLst>
                <a:path w="4274726" h="419326">
                  <a:moveTo>
                    <a:pt x="24327" y="0"/>
                  </a:moveTo>
                  <a:lnTo>
                    <a:pt x="4250399" y="0"/>
                  </a:lnTo>
                  <a:cubicBezTo>
                    <a:pt x="4263834" y="0"/>
                    <a:pt x="4274726" y="10891"/>
                    <a:pt x="4274726" y="24327"/>
                  </a:cubicBezTo>
                  <a:lnTo>
                    <a:pt x="4274726" y="394999"/>
                  </a:lnTo>
                  <a:cubicBezTo>
                    <a:pt x="4274726" y="408434"/>
                    <a:pt x="4263834" y="419326"/>
                    <a:pt x="4250399" y="419326"/>
                  </a:cubicBezTo>
                  <a:lnTo>
                    <a:pt x="24327" y="419326"/>
                  </a:lnTo>
                  <a:cubicBezTo>
                    <a:pt x="10891" y="419326"/>
                    <a:pt x="0" y="408434"/>
                    <a:pt x="0" y="394999"/>
                  </a:cubicBezTo>
                  <a:lnTo>
                    <a:pt x="0" y="24327"/>
                  </a:lnTo>
                  <a:cubicBezTo>
                    <a:pt x="0" y="10891"/>
                    <a:pt x="10891" y="0"/>
                    <a:pt x="24327" y="0"/>
                  </a:cubicBezTo>
                  <a:close/>
                </a:path>
              </a:pathLst>
            </a:custGeom>
            <a:solidFill>
              <a:srgbClr val="3C88EF"/>
            </a:solidFill>
          </p:spPr>
        </p:sp>
        <p:sp>
          <p:nvSpPr>
            <p:cNvPr id="4" name="TextBox 4"/>
            <p:cNvSpPr txBox="1"/>
            <p:nvPr/>
          </p:nvSpPr>
          <p:spPr>
            <a:xfrm>
              <a:off x="0" y="-85725"/>
              <a:ext cx="4274726" cy="634489"/>
            </a:xfrm>
            <a:prstGeom prst="rect">
              <a:avLst/>
            </a:prstGeom>
          </p:spPr>
          <p:txBody>
            <a:bodyPr lIns="50800" tIns="50800" rIns="50800" bIns="50800" rtlCol="0" anchor="ctr"/>
            <a:lstStyle/>
            <a:p>
              <a:pPr algn="ctr">
                <a:lnSpc>
                  <a:spcPts val="6580"/>
                </a:lnSpc>
              </a:pPr>
              <a:r>
                <a:rPr lang="en-US" sz="4700" dirty="0">
                  <a:solidFill>
                    <a:srgbClr val="FFFFFF"/>
                  </a:solidFill>
                  <a:latin typeface="Noto Sans Bold"/>
                </a:rPr>
                <a:t>GIẢI PHÁP TUYỆT VỜI CẢI THIỆN HỆ TIÊU HOÁ</a:t>
              </a:r>
            </a:p>
          </p:txBody>
        </p:sp>
      </p:grpSp>
      <p:grpSp>
        <p:nvGrpSpPr>
          <p:cNvPr id="5" name="Group 5"/>
          <p:cNvGrpSpPr/>
          <p:nvPr/>
        </p:nvGrpSpPr>
        <p:grpSpPr>
          <a:xfrm>
            <a:off x="131084" y="1110294"/>
            <a:ext cx="9848117" cy="9176708"/>
            <a:chOff x="0" y="-170178"/>
            <a:chExt cx="2593743" cy="2416911"/>
          </a:xfrm>
        </p:grpSpPr>
        <p:sp>
          <p:nvSpPr>
            <p:cNvPr id="6" name="Freeform 6"/>
            <p:cNvSpPr/>
            <p:nvPr/>
          </p:nvSpPr>
          <p:spPr>
            <a:xfrm>
              <a:off x="0" y="0"/>
              <a:ext cx="2577814" cy="2197836"/>
            </a:xfrm>
            <a:custGeom>
              <a:avLst/>
              <a:gdLst/>
              <a:ahLst/>
              <a:cxnLst/>
              <a:rect l="l" t="t" r="r" b="b"/>
              <a:pathLst>
                <a:path w="2577814" h="2197836">
                  <a:moveTo>
                    <a:pt x="0" y="0"/>
                  </a:moveTo>
                  <a:lnTo>
                    <a:pt x="2577814" y="0"/>
                  </a:lnTo>
                  <a:lnTo>
                    <a:pt x="2577814" y="2197836"/>
                  </a:lnTo>
                  <a:lnTo>
                    <a:pt x="0" y="2197836"/>
                  </a:lnTo>
                  <a:close/>
                </a:path>
              </a:pathLst>
            </a:custGeom>
            <a:solidFill>
              <a:srgbClr val="CCE6AB"/>
            </a:solidFill>
          </p:spPr>
        </p:sp>
        <p:sp>
          <p:nvSpPr>
            <p:cNvPr id="7" name="TextBox 7"/>
            <p:cNvSpPr txBox="1"/>
            <p:nvPr/>
          </p:nvSpPr>
          <p:spPr>
            <a:xfrm>
              <a:off x="121889" y="-170178"/>
              <a:ext cx="2471854" cy="2416911"/>
            </a:xfrm>
            <a:prstGeom prst="rect">
              <a:avLst/>
            </a:prstGeom>
          </p:spPr>
          <p:txBody>
            <a:bodyPr lIns="50800" tIns="50800" rIns="50800" bIns="50800" rtlCol="0" anchor="ctr"/>
            <a:lstStyle/>
            <a:p>
              <a:pPr>
                <a:lnSpc>
                  <a:spcPts val="5999"/>
                </a:lnSpc>
              </a:pPr>
              <a:r>
                <a:rPr lang="en-US" sz="2999" dirty="0">
                  <a:solidFill>
                    <a:srgbClr val="FF3131"/>
                  </a:solidFill>
                  <a:latin typeface="Times New Roman" panose="02020603050405020304" pitchFamily="18" charset="0"/>
                  <a:cs typeface="Times New Roman" panose="02020603050405020304" pitchFamily="18" charset="0"/>
                </a:rPr>
                <a:t>1. THAY ĐỔI THÓI QUEN ĂN UỐNG:</a:t>
              </a:r>
            </a:p>
            <a:p>
              <a:pPr marL="647694" lvl="1" indent="-323847">
                <a:lnSpc>
                  <a:spcPts val="5999"/>
                </a:lnSpc>
                <a:buFont typeface="Arial"/>
                <a:buChar char="•"/>
              </a:pPr>
              <a:r>
                <a:rPr lang="en-US" sz="2999" dirty="0">
                  <a:solidFill>
                    <a:srgbClr val="FF3131"/>
                  </a:solidFill>
                  <a:latin typeface="Times New Roman" panose="02020603050405020304" pitchFamily="18" charset="0"/>
                  <a:cs typeface="Times New Roman" panose="02020603050405020304" pitchFamily="18" charset="0"/>
                </a:rPr>
                <a:t>ĂN CÓ CHỦ ĐÍCH</a:t>
              </a:r>
            </a:p>
            <a:p>
              <a:pPr marL="647694" lvl="1" indent="-323847">
                <a:lnSpc>
                  <a:spcPts val="5999"/>
                </a:lnSpc>
                <a:buFont typeface="Arial"/>
                <a:buChar char="•"/>
              </a:pPr>
              <a:r>
                <a:rPr lang="en-US" sz="2999" dirty="0">
                  <a:solidFill>
                    <a:srgbClr val="FF3131"/>
                  </a:solidFill>
                  <a:latin typeface="Times New Roman" panose="02020603050405020304" pitchFamily="18" charset="0"/>
                  <a:cs typeface="Times New Roman" panose="02020603050405020304" pitchFamily="18" charset="0"/>
                </a:rPr>
                <a:t>ĂN CÓ CHỌN LỌC</a:t>
              </a:r>
            </a:p>
            <a:p>
              <a:pPr marL="647694" lvl="1" indent="-323847">
                <a:lnSpc>
                  <a:spcPts val="5999"/>
                </a:lnSpc>
                <a:buFont typeface="Arial"/>
                <a:buChar char="•"/>
              </a:pPr>
              <a:r>
                <a:rPr lang="en-US" sz="2999" dirty="0">
                  <a:solidFill>
                    <a:srgbClr val="FF3131"/>
                  </a:solidFill>
                  <a:latin typeface="Times New Roman" panose="02020603050405020304" pitchFamily="18" charset="0"/>
                  <a:cs typeface="Times New Roman" panose="02020603050405020304" pitchFamily="18" charset="0"/>
                </a:rPr>
                <a:t>ĂN CÓ KHOA HỌC</a:t>
              </a:r>
            </a:p>
            <a:p>
              <a:pPr marL="712462" lvl="1" indent="-356231">
                <a:lnSpc>
                  <a:spcPts val="6599"/>
                </a:lnSpc>
                <a:buFont typeface="Arial"/>
                <a:buChar char="•"/>
              </a:pPr>
              <a:r>
                <a:rPr lang="en-US" sz="3000" dirty="0">
                  <a:solidFill>
                    <a:srgbClr val="1CC272"/>
                  </a:solidFill>
                  <a:latin typeface="Times New Roman" panose="02020603050405020304" pitchFamily="18" charset="0"/>
                  <a:cs typeface="Times New Roman" panose="02020603050405020304" pitchFamily="18" charset="0"/>
                </a:rPr>
                <a:t>CHỌN BỮA ĂN DINH DƯỠNG TẾ BÀO GIÚP</a:t>
              </a:r>
              <a:r>
                <a:rPr lang="vi-VN" sz="3000" dirty="0">
                  <a:solidFill>
                    <a:srgbClr val="1CC272"/>
                  </a:solidFill>
                  <a:latin typeface="Times New Roman" panose="02020603050405020304" pitchFamily="18" charset="0"/>
                  <a:cs typeface="Times New Roman" panose="02020603050405020304" pitchFamily="18" charset="0"/>
                </a:rPr>
                <a:t> </a:t>
              </a:r>
              <a:r>
                <a:rPr lang="en-US" sz="3000" dirty="0">
                  <a:solidFill>
                    <a:srgbClr val="1CC272"/>
                  </a:solidFill>
                  <a:latin typeface="Times New Roman" panose="02020603050405020304" pitchFamily="18" charset="0"/>
                  <a:cs typeface="Times New Roman" panose="02020603050405020304" pitchFamily="18" charset="0"/>
                </a:rPr>
                <a:t>:</a:t>
              </a:r>
            </a:p>
            <a:p>
              <a:pPr marL="647694" lvl="1" indent="-323847">
                <a:lnSpc>
                  <a:spcPts val="5999"/>
                </a:lnSpc>
                <a:buFont typeface="Arial"/>
                <a:buChar char="•"/>
              </a:pPr>
              <a:r>
                <a:rPr lang="en-US" sz="2999" dirty="0" err="1">
                  <a:solidFill>
                    <a:srgbClr val="453E3B"/>
                  </a:solidFill>
                  <a:latin typeface="Times New Roman" panose="02020603050405020304" pitchFamily="18" charset="0"/>
                  <a:cs typeface="Times New Roman" panose="02020603050405020304" pitchFamily="18" charset="0"/>
                </a:rPr>
                <a:t>Chất</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dinh</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dưỡng</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hấp</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thu</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nhanh</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tới</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tận</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tế</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bào</a:t>
              </a:r>
              <a:endParaRPr lang="en-US" sz="2999" dirty="0">
                <a:solidFill>
                  <a:srgbClr val="453E3B"/>
                </a:solidFill>
                <a:latin typeface="Times New Roman" panose="02020603050405020304" pitchFamily="18" charset="0"/>
                <a:cs typeface="Times New Roman" panose="02020603050405020304" pitchFamily="18" charset="0"/>
              </a:endParaRPr>
            </a:p>
            <a:p>
              <a:pPr marL="647694" lvl="1" indent="-323847">
                <a:lnSpc>
                  <a:spcPts val="5999"/>
                </a:lnSpc>
                <a:buFont typeface="Arial"/>
                <a:buChar char="•"/>
              </a:pPr>
              <a:r>
                <a:rPr lang="en-US" sz="2999" dirty="0" err="1">
                  <a:solidFill>
                    <a:srgbClr val="453E3B"/>
                  </a:solidFill>
                  <a:latin typeface="Times New Roman" panose="02020603050405020304" pitchFamily="18" charset="0"/>
                  <a:cs typeface="Times New Roman" panose="02020603050405020304" pitchFamily="18" charset="0"/>
                </a:rPr>
                <a:t>Giúp</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làm</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sạch</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và</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bảo</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vệ</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đường</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tiêu</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hoá</a:t>
              </a:r>
              <a:endParaRPr lang="en-US" sz="2999" dirty="0">
                <a:solidFill>
                  <a:srgbClr val="453E3B"/>
                </a:solidFill>
                <a:latin typeface="Times New Roman" panose="02020603050405020304" pitchFamily="18" charset="0"/>
                <a:cs typeface="Times New Roman" panose="02020603050405020304" pitchFamily="18" charset="0"/>
              </a:endParaRPr>
            </a:p>
            <a:p>
              <a:pPr marL="647694" lvl="1" indent="-323847">
                <a:lnSpc>
                  <a:spcPts val="5999"/>
                </a:lnSpc>
                <a:buFont typeface="Arial"/>
                <a:buChar char="•"/>
              </a:pPr>
              <a:r>
                <a:rPr lang="en-US" sz="2999" dirty="0" err="1">
                  <a:solidFill>
                    <a:srgbClr val="453E3B"/>
                  </a:solidFill>
                  <a:latin typeface="Times New Roman" panose="02020603050405020304" pitchFamily="18" charset="0"/>
                  <a:cs typeface="Times New Roman" panose="02020603050405020304" pitchFamily="18" charset="0"/>
                </a:rPr>
                <a:t>Hồi</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phục</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lại</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tổn</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thương</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đường</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tiêu</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hoá</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từ</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đó</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giúp</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hấp</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thu</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tối</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đa</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chất</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dinh</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dưỡng</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và</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tránh</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được</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các</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bệnh</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lý</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nghiêm</a:t>
              </a:r>
              <a:r>
                <a:rPr lang="en-US" sz="2999" dirty="0">
                  <a:solidFill>
                    <a:srgbClr val="453E3B"/>
                  </a:solidFill>
                  <a:latin typeface="Times New Roman" panose="02020603050405020304" pitchFamily="18" charset="0"/>
                  <a:cs typeface="Times New Roman" panose="02020603050405020304" pitchFamily="18" charset="0"/>
                </a:rPr>
                <a:t> </a:t>
              </a:r>
              <a:r>
                <a:rPr lang="en-US" sz="2999" dirty="0" err="1">
                  <a:solidFill>
                    <a:srgbClr val="453E3B"/>
                  </a:solidFill>
                  <a:latin typeface="Times New Roman" panose="02020603050405020304" pitchFamily="18" charset="0"/>
                  <a:cs typeface="Times New Roman" panose="02020603050405020304" pitchFamily="18" charset="0"/>
                </a:rPr>
                <a:t>trọng</a:t>
              </a:r>
              <a:r>
                <a:rPr lang="en-US" sz="2999" dirty="0">
                  <a:solidFill>
                    <a:srgbClr val="453E3B"/>
                  </a:solidFill>
                  <a:latin typeface="Times New Roman" panose="02020603050405020304" pitchFamily="18" charset="0"/>
                  <a:cs typeface="Times New Roman" panose="02020603050405020304" pitchFamily="18" charset="0"/>
                </a:rPr>
                <a:t>.</a:t>
              </a:r>
            </a:p>
          </p:txBody>
        </p:sp>
      </p:grpSp>
      <p:sp>
        <p:nvSpPr>
          <p:cNvPr id="8" name="Freeform 8"/>
          <p:cNvSpPr/>
          <p:nvPr/>
        </p:nvSpPr>
        <p:spPr>
          <a:xfrm>
            <a:off x="6837797" y="1782148"/>
            <a:ext cx="3178479" cy="3178479"/>
          </a:xfrm>
          <a:custGeom>
            <a:avLst/>
            <a:gdLst/>
            <a:ahLst/>
            <a:cxnLst/>
            <a:rect l="l" t="t" r="r" b="b"/>
            <a:pathLst>
              <a:path w="3178479" h="3178479">
                <a:moveTo>
                  <a:pt x="0" y="0"/>
                </a:moveTo>
                <a:lnTo>
                  <a:pt x="3178479" y="0"/>
                </a:lnTo>
                <a:lnTo>
                  <a:pt x="3178479" y="3178479"/>
                </a:lnTo>
                <a:lnTo>
                  <a:pt x="0" y="3178479"/>
                </a:lnTo>
                <a:lnTo>
                  <a:pt x="0" y="0"/>
                </a:lnTo>
                <a:close/>
              </a:path>
            </a:pathLst>
          </a:custGeom>
          <a:blipFill>
            <a:blip r:embed="rId2"/>
            <a:stretch>
              <a:fillRect/>
            </a:stretch>
          </a:blipFill>
        </p:spPr>
      </p:sp>
      <p:grpSp>
        <p:nvGrpSpPr>
          <p:cNvPr id="12" name="Group 12"/>
          <p:cNvGrpSpPr/>
          <p:nvPr/>
        </p:nvGrpSpPr>
        <p:grpSpPr>
          <a:xfrm>
            <a:off x="10162047" y="1756438"/>
            <a:ext cx="7930842" cy="1987737"/>
            <a:chOff x="0" y="0"/>
            <a:chExt cx="2088781" cy="523519"/>
          </a:xfrm>
        </p:grpSpPr>
        <p:sp>
          <p:nvSpPr>
            <p:cNvPr id="13" name="Freeform 13"/>
            <p:cNvSpPr/>
            <p:nvPr/>
          </p:nvSpPr>
          <p:spPr>
            <a:xfrm>
              <a:off x="0" y="0"/>
              <a:ext cx="2088781" cy="523519"/>
            </a:xfrm>
            <a:custGeom>
              <a:avLst/>
              <a:gdLst/>
              <a:ahLst/>
              <a:cxnLst/>
              <a:rect l="l" t="t" r="r" b="b"/>
              <a:pathLst>
                <a:path w="2088781" h="523519">
                  <a:moveTo>
                    <a:pt x="0" y="0"/>
                  </a:moveTo>
                  <a:lnTo>
                    <a:pt x="2088781" y="0"/>
                  </a:lnTo>
                  <a:lnTo>
                    <a:pt x="2088781" y="523519"/>
                  </a:lnTo>
                  <a:lnTo>
                    <a:pt x="0" y="523519"/>
                  </a:lnTo>
                  <a:close/>
                </a:path>
              </a:pathLst>
            </a:custGeom>
            <a:solidFill>
              <a:srgbClr val="E6BEBE"/>
            </a:solidFill>
          </p:spPr>
        </p:sp>
        <p:sp>
          <p:nvSpPr>
            <p:cNvPr id="14" name="TextBox 14"/>
            <p:cNvSpPr txBox="1"/>
            <p:nvPr/>
          </p:nvSpPr>
          <p:spPr>
            <a:xfrm>
              <a:off x="0" y="-47625"/>
              <a:ext cx="2088781" cy="571144"/>
            </a:xfrm>
            <a:prstGeom prst="rect">
              <a:avLst/>
            </a:prstGeom>
          </p:spPr>
          <p:txBody>
            <a:bodyPr lIns="50800" tIns="50800" rIns="50800" bIns="50800" rtlCol="0" anchor="ctr"/>
            <a:lstStyle/>
            <a:p>
              <a:pPr algn="ctr">
                <a:lnSpc>
                  <a:spcPts val="4199"/>
                </a:lnSpc>
              </a:pPr>
              <a:r>
                <a:rPr lang="en-US" sz="2999" dirty="0">
                  <a:solidFill>
                    <a:srgbClr val="5E17EB"/>
                  </a:solidFill>
                  <a:latin typeface="Times New Roman" panose="02020603050405020304" pitchFamily="18" charset="0"/>
                  <a:cs typeface="Times New Roman" panose="02020603050405020304" pitchFamily="18" charset="0"/>
                </a:rPr>
                <a:t>2/ DÙNG DINH DƯỠNG ALOE ( LÔ HỘI ) 3 NẮP VÀO MỖI SÁNG SAU KHI NGỦ DẬY, TỐT NHẤT LÀ TRƯỚC KHI ĐÁNH RĂNG</a:t>
              </a:r>
            </a:p>
          </p:txBody>
        </p:sp>
      </p:grpSp>
      <p:sp>
        <p:nvSpPr>
          <p:cNvPr id="15" name="Freeform 15"/>
          <p:cNvSpPr/>
          <p:nvPr/>
        </p:nvSpPr>
        <p:spPr>
          <a:xfrm>
            <a:off x="10424548" y="5680444"/>
            <a:ext cx="1558338" cy="4145351"/>
          </a:xfrm>
          <a:custGeom>
            <a:avLst/>
            <a:gdLst/>
            <a:ahLst/>
            <a:cxnLst/>
            <a:rect l="l" t="t" r="r" b="b"/>
            <a:pathLst>
              <a:path w="1558338" h="4145351">
                <a:moveTo>
                  <a:pt x="0" y="0"/>
                </a:moveTo>
                <a:lnTo>
                  <a:pt x="1558338" y="0"/>
                </a:lnTo>
                <a:lnTo>
                  <a:pt x="1558338" y="4145351"/>
                </a:lnTo>
                <a:lnTo>
                  <a:pt x="0" y="4145351"/>
                </a:lnTo>
                <a:lnTo>
                  <a:pt x="0" y="0"/>
                </a:lnTo>
                <a:close/>
              </a:path>
            </a:pathLst>
          </a:custGeom>
          <a:blipFill>
            <a:blip r:embed="rId3"/>
            <a:stretch>
              <a:fillRect l="-51864" r="-42102"/>
            </a:stretch>
          </a:blipFill>
        </p:spPr>
      </p:sp>
      <p:grpSp>
        <p:nvGrpSpPr>
          <p:cNvPr id="16" name="Group 16"/>
          <p:cNvGrpSpPr/>
          <p:nvPr/>
        </p:nvGrpSpPr>
        <p:grpSpPr>
          <a:xfrm>
            <a:off x="10162047" y="3876958"/>
            <a:ext cx="1625728" cy="1741268"/>
            <a:chOff x="0" y="0"/>
            <a:chExt cx="428175" cy="458606"/>
          </a:xfrm>
        </p:grpSpPr>
        <p:sp>
          <p:nvSpPr>
            <p:cNvPr id="17" name="Freeform 17"/>
            <p:cNvSpPr/>
            <p:nvPr/>
          </p:nvSpPr>
          <p:spPr>
            <a:xfrm>
              <a:off x="0" y="0"/>
              <a:ext cx="428175" cy="458606"/>
            </a:xfrm>
            <a:custGeom>
              <a:avLst/>
              <a:gdLst/>
              <a:ahLst/>
              <a:cxnLst/>
              <a:rect l="l" t="t" r="r" b="b"/>
              <a:pathLst>
                <a:path w="428175" h="458606">
                  <a:moveTo>
                    <a:pt x="0" y="0"/>
                  </a:moveTo>
                  <a:lnTo>
                    <a:pt x="428175" y="0"/>
                  </a:lnTo>
                  <a:lnTo>
                    <a:pt x="428175" y="458606"/>
                  </a:lnTo>
                  <a:lnTo>
                    <a:pt x="0" y="458606"/>
                  </a:lnTo>
                  <a:close/>
                </a:path>
              </a:pathLst>
            </a:custGeom>
            <a:solidFill>
              <a:srgbClr val="9FD8E1"/>
            </a:solidFill>
          </p:spPr>
        </p:sp>
        <p:sp>
          <p:nvSpPr>
            <p:cNvPr id="18" name="TextBox 18"/>
            <p:cNvSpPr txBox="1"/>
            <p:nvPr/>
          </p:nvSpPr>
          <p:spPr>
            <a:xfrm>
              <a:off x="0" y="-38100"/>
              <a:ext cx="428175" cy="496706"/>
            </a:xfrm>
            <a:prstGeom prst="rect">
              <a:avLst/>
            </a:prstGeom>
          </p:spPr>
          <p:txBody>
            <a:bodyPr lIns="50800" tIns="50800" rIns="50800" bIns="50800" rtlCol="0" anchor="ctr"/>
            <a:lstStyle/>
            <a:p>
              <a:pPr algn="ctr">
                <a:lnSpc>
                  <a:spcPts val="3079"/>
                </a:lnSpc>
              </a:pPr>
              <a:r>
                <a:rPr lang="en-US" sz="2800" dirty="0" err="1">
                  <a:solidFill>
                    <a:srgbClr val="5E17EB"/>
                  </a:solidFill>
                  <a:latin typeface="Times New Roman" panose="02020603050405020304" pitchFamily="18" charset="0"/>
                  <a:cs typeface="Times New Roman" panose="02020603050405020304" pitchFamily="18" charset="0"/>
                </a:rPr>
                <a:t>Tinh</a:t>
              </a:r>
              <a:r>
                <a:rPr lang="en-US" sz="2800" dirty="0">
                  <a:solidFill>
                    <a:srgbClr val="5E17EB"/>
                  </a:solidFill>
                  <a:latin typeface="Times New Roman" panose="02020603050405020304" pitchFamily="18" charset="0"/>
                  <a:cs typeface="Times New Roman" panose="02020603050405020304" pitchFamily="18" charset="0"/>
                </a:rPr>
                <a:t> </a:t>
              </a:r>
              <a:r>
                <a:rPr lang="en-US" sz="2800" dirty="0" err="1">
                  <a:solidFill>
                    <a:srgbClr val="5E17EB"/>
                  </a:solidFill>
                  <a:latin typeface="Times New Roman" panose="02020603050405020304" pitchFamily="18" charset="0"/>
                  <a:cs typeface="Times New Roman" panose="02020603050405020304" pitchFamily="18" charset="0"/>
                </a:rPr>
                <a:t>chất</a:t>
              </a:r>
              <a:r>
                <a:rPr lang="en-US" sz="2800" dirty="0">
                  <a:solidFill>
                    <a:srgbClr val="5E17EB"/>
                  </a:solidFill>
                  <a:latin typeface="Times New Roman" panose="02020603050405020304" pitchFamily="18" charset="0"/>
                  <a:cs typeface="Times New Roman" panose="02020603050405020304" pitchFamily="18" charset="0"/>
                </a:rPr>
                <a:t> </a:t>
              </a:r>
              <a:r>
                <a:rPr lang="en-US" sz="2800" dirty="0" err="1">
                  <a:solidFill>
                    <a:srgbClr val="5E17EB"/>
                  </a:solidFill>
                  <a:latin typeface="Times New Roman" panose="02020603050405020304" pitchFamily="18" charset="0"/>
                  <a:cs typeface="Times New Roman" panose="02020603050405020304" pitchFamily="18" charset="0"/>
                </a:rPr>
                <a:t>lô</a:t>
              </a:r>
              <a:r>
                <a:rPr lang="en-US" sz="2800" dirty="0">
                  <a:solidFill>
                    <a:srgbClr val="5E17EB"/>
                  </a:solidFill>
                  <a:latin typeface="Times New Roman" panose="02020603050405020304" pitchFamily="18" charset="0"/>
                  <a:cs typeface="Times New Roman" panose="02020603050405020304" pitchFamily="18" charset="0"/>
                </a:rPr>
                <a:t> </a:t>
              </a:r>
              <a:r>
                <a:rPr lang="en-US" sz="2800" dirty="0" err="1">
                  <a:solidFill>
                    <a:srgbClr val="5E17EB"/>
                  </a:solidFill>
                  <a:latin typeface="Times New Roman" panose="02020603050405020304" pitchFamily="18" charset="0"/>
                  <a:cs typeface="Times New Roman" panose="02020603050405020304" pitchFamily="18" charset="0"/>
                </a:rPr>
                <a:t>hội</a:t>
              </a:r>
              <a:r>
                <a:rPr lang="en-US" sz="2800" dirty="0">
                  <a:solidFill>
                    <a:srgbClr val="5E17EB"/>
                  </a:solidFill>
                  <a:latin typeface="Times New Roman" panose="02020603050405020304" pitchFamily="18" charset="0"/>
                  <a:cs typeface="Times New Roman" panose="02020603050405020304" pitchFamily="18" charset="0"/>
                </a:rPr>
                <a:t>, </a:t>
              </a:r>
              <a:endParaRPr lang="vi-VN" sz="2800" dirty="0">
                <a:solidFill>
                  <a:srgbClr val="5E17EB"/>
                </a:solidFill>
                <a:latin typeface="Times New Roman" panose="02020603050405020304" pitchFamily="18" charset="0"/>
                <a:cs typeface="Times New Roman" panose="02020603050405020304" pitchFamily="18" charset="0"/>
              </a:endParaRPr>
            </a:p>
            <a:p>
              <a:pPr algn="ctr">
                <a:lnSpc>
                  <a:spcPts val="3079"/>
                </a:lnSpc>
              </a:pPr>
              <a:r>
                <a:rPr lang="en-US" sz="2800" dirty="0" err="1">
                  <a:solidFill>
                    <a:srgbClr val="5E17EB"/>
                  </a:solidFill>
                  <a:latin typeface="Times New Roman" panose="02020603050405020304" pitchFamily="18" charset="0"/>
                  <a:cs typeface="Times New Roman" panose="02020603050405020304" pitchFamily="18" charset="0"/>
                </a:rPr>
                <a:t>cúc</a:t>
              </a:r>
              <a:r>
                <a:rPr lang="en-US" sz="2800" dirty="0">
                  <a:solidFill>
                    <a:srgbClr val="5E17EB"/>
                  </a:solidFill>
                  <a:latin typeface="Times New Roman" panose="02020603050405020304" pitchFamily="18" charset="0"/>
                  <a:cs typeface="Times New Roman" panose="02020603050405020304" pitchFamily="18" charset="0"/>
                </a:rPr>
                <a:t> la </a:t>
              </a:r>
              <a:r>
                <a:rPr lang="en-US" sz="2800" dirty="0" err="1">
                  <a:solidFill>
                    <a:srgbClr val="5E17EB"/>
                  </a:solidFill>
                  <a:latin typeface="Times New Roman" panose="02020603050405020304" pitchFamily="18" charset="0"/>
                  <a:cs typeface="Times New Roman" panose="02020603050405020304" pitchFamily="18" charset="0"/>
                </a:rPr>
                <a:t>mã</a:t>
              </a:r>
              <a:endParaRPr lang="en-US" sz="2800" dirty="0">
                <a:solidFill>
                  <a:srgbClr val="5E17EB"/>
                </a:solidFill>
                <a:latin typeface="Times New Roman" panose="02020603050405020304" pitchFamily="18" charset="0"/>
                <a:cs typeface="Times New Roman" panose="02020603050405020304" pitchFamily="18" charset="0"/>
              </a:endParaRPr>
            </a:p>
          </p:txBody>
        </p:sp>
      </p:grpSp>
      <p:grpSp>
        <p:nvGrpSpPr>
          <p:cNvPr id="19" name="Group 19"/>
          <p:cNvGrpSpPr/>
          <p:nvPr/>
        </p:nvGrpSpPr>
        <p:grpSpPr>
          <a:xfrm>
            <a:off x="12616432" y="3893108"/>
            <a:ext cx="5476457" cy="1250392"/>
            <a:chOff x="0" y="0"/>
            <a:chExt cx="1442359" cy="329321"/>
          </a:xfrm>
        </p:grpSpPr>
        <p:sp>
          <p:nvSpPr>
            <p:cNvPr id="20" name="Freeform 20"/>
            <p:cNvSpPr/>
            <p:nvPr/>
          </p:nvSpPr>
          <p:spPr>
            <a:xfrm>
              <a:off x="0" y="0"/>
              <a:ext cx="1442359" cy="329321"/>
            </a:xfrm>
            <a:custGeom>
              <a:avLst/>
              <a:gdLst/>
              <a:ahLst/>
              <a:cxnLst/>
              <a:rect l="l" t="t" r="r" b="b"/>
              <a:pathLst>
                <a:path w="1442359" h="329321">
                  <a:moveTo>
                    <a:pt x="0" y="0"/>
                  </a:moveTo>
                  <a:lnTo>
                    <a:pt x="1442359" y="0"/>
                  </a:lnTo>
                  <a:lnTo>
                    <a:pt x="1442359" y="329321"/>
                  </a:lnTo>
                  <a:lnTo>
                    <a:pt x="0" y="329321"/>
                  </a:lnTo>
                  <a:close/>
                </a:path>
              </a:pathLst>
            </a:custGeom>
            <a:solidFill>
              <a:srgbClr val="A6DBAD"/>
            </a:solidFill>
          </p:spPr>
        </p:sp>
        <p:sp>
          <p:nvSpPr>
            <p:cNvPr id="21" name="TextBox 21"/>
            <p:cNvSpPr txBox="1"/>
            <p:nvPr/>
          </p:nvSpPr>
          <p:spPr>
            <a:xfrm>
              <a:off x="0" y="-38100"/>
              <a:ext cx="1442359" cy="367421"/>
            </a:xfrm>
            <a:prstGeom prst="rect">
              <a:avLst/>
            </a:prstGeom>
          </p:spPr>
          <p:txBody>
            <a:bodyPr lIns="50800" tIns="50800" rIns="50800" bIns="50800" rtlCol="0" anchor="ctr"/>
            <a:lstStyle/>
            <a:p>
              <a:pPr algn="ctr">
                <a:lnSpc>
                  <a:spcPts val="3359"/>
                </a:lnSpc>
              </a:pPr>
              <a:r>
                <a:rPr lang="en-US" sz="2399" dirty="0">
                  <a:solidFill>
                    <a:srgbClr val="040606"/>
                  </a:solidFill>
                  <a:latin typeface="Noto Sans Bold"/>
                </a:rPr>
                <a:t>ALOE HỖ TRỢ LÀM SẠCH VÀ PHỤC HỒI TỔN THƯƠNG HỆ TIÊU HOÁ</a:t>
              </a:r>
            </a:p>
          </p:txBody>
        </p:sp>
      </p:grpSp>
      <p:grpSp>
        <p:nvGrpSpPr>
          <p:cNvPr id="22" name="Group 22"/>
          <p:cNvGrpSpPr/>
          <p:nvPr/>
        </p:nvGrpSpPr>
        <p:grpSpPr>
          <a:xfrm>
            <a:off x="12616432" y="5454467"/>
            <a:ext cx="5476457" cy="1250392"/>
            <a:chOff x="0" y="0"/>
            <a:chExt cx="1442359" cy="329321"/>
          </a:xfrm>
        </p:grpSpPr>
        <p:sp>
          <p:nvSpPr>
            <p:cNvPr id="23" name="Freeform 23"/>
            <p:cNvSpPr/>
            <p:nvPr/>
          </p:nvSpPr>
          <p:spPr>
            <a:xfrm>
              <a:off x="0" y="0"/>
              <a:ext cx="1442359" cy="329321"/>
            </a:xfrm>
            <a:custGeom>
              <a:avLst/>
              <a:gdLst/>
              <a:ahLst/>
              <a:cxnLst/>
              <a:rect l="l" t="t" r="r" b="b"/>
              <a:pathLst>
                <a:path w="1442359" h="329321">
                  <a:moveTo>
                    <a:pt x="0" y="0"/>
                  </a:moveTo>
                  <a:lnTo>
                    <a:pt x="1442359" y="0"/>
                  </a:lnTo>
                  <a:lnTo>
                    <a:pt x="1442359" y="329321"/>
                  </a:lnTo>
                  <a:lnTo>
                    <a:pt x="0" y="329321"/>
                  </a:lnTo>
                  <a:close/>
                </a:path>
              </a:pathLst>
            </a:custGeom>
            <a:solidFill>
              <a:srgbClr val="A6DBAD"/>
            </a:solidFill>
          </p:spPr>
        </p:sp>
        <p:sp>
          <p:nvSpPr>
            <p:cNvPr id="24" name="TextBox 24"/>
            <p:cNvSpPr txBox="1"/>
            <p:nvPr/>
          </p:nvSpPr>
          <p:spPr>
            <a:xfrm>
              <a:off x="0" y="-47625"/>
              <a:ext cx="1442359" cy="376946"/>
            </a:xfrm>
            <a:prstGeom prst="rect">
              <a:avLst/>
            </a:prstGeom>
          </p:spPr>
          <p:txBody>
            <a:bodyPr lIns="50800" tIns="50800" rIns="50800" bIns="50800" rtlCol="0" anchor="ctr"/>
            <a:lstStyle/>
            <a:p>
              <a:pPr algn="ctr">
                <a:lnSpc>
                  <a:spcPts val="3499"/>
                </a:lnSpc>
              </a:pPr>
              <a:r>
                <a:rPr lang="en-US" sz="2499">
                  <a:solidFill>
                    <a:srgbClr val="040606"/>
                  </a:solidFill>
                  <a:latin typeface="Noto Sans Bold"/>
                </a:rPr>
                <a:t>ALOE HỖ TRỢ GIA TĂNG KHẢ NĂNG HẤP THU DINH DƯỠNG</a:t>
              </a:r>
            </a:p>
          </p:txBody>
        </p:sp>
      </p:grpSp>
      <p:grpSp>
        <p:nvGrpSpPr>
          <p:cNvPr id="25" name="Group 25"/>
          <p:cNvGrpSpPr/>
          <p:nvPr/>
        </p:nvGrpSpPr>
        <p:grpSpPr>
          <a:xfrm>
            <a:off x="12616432" y="7019183"/>
            <a:ext cx="5476457" cy="1250392"/>
            <a:chOff x="0" y="0"/>
            <a:chExt cx="1442359" cy="329321"/>
          </a:xfrm>
        </p:grpSpPr>
        <p:sp>
          <p:nvSpPr>
            <p:cNvPr id="26" name="Freeform 26"/>
            <p:cNvSpPr/>
            <p:nvPr/>
          </p:nvSpPr>
          <p:spPr>
            <a:xfrm>
              <a:off x="0" y="0"/>
              <a:ext cx="1442359" cy="329321"/>
            </a:xfrm>
            <a:custGeom>
              <a:avLst/>
              <a:gdLst/>
              <a:ahLst/>
              <a:cxnLst/>
              <a:rect l="l" t="t" r="r" b="b"/>
              <a:pathLst>
                <a:path w="1442359" h="329321">
                  <a:moveTo>
                    <a:pt x="0" y="0"/>
                  </a:moveTo>
                  <a:lnTo>
                    <a:pt x="1442359" y="0"/>
                  </a:lnTo>
                  <a:lnTo>
                    <a:pt x="1442359" y="329321"/>
                  </a:lnTo>
                  <a:lnTo>
                    <a:pt x="0" y="329321"/>
                  </a:lnTo>
                  <a:close/>
                </a:path>
              </a:pathLst>
            </a:custGeom>
            <a:solidFill>
              <a:srgbClr val="A6DBAD"/>
            </a:solidFill>
          </p:spPr>
        </p:sp>
        <p:sp>
          <p:nvSpPr>
            <p:cNvPr id="27" name="TextBox 27"/>
            <p:cNvSpPr txBox="1"/>
            <p:nvPr/>
          </p:nvSpPr>
          <p:spPr>
            <a:xfrm>
              <a:off x="0" y="-38100"/>
              <a:ext cx="1442359" cy="367421"/>
            </a:xfrm>
            <a:prstGeom prst="rect">
              <a:avLst/>
            </a:prstGeom>
          </p:spPr>
          <p:txBody>
            <a:bodyPr lIns="50800" tIns="50800" rIns="50800" bIns="50800" rtlCol="0" anchor="ctr"/>
            <a:lstStyle/>
            <a:p>
              <a:pPr algn="ctr">
                <a:lnSpc>
                  <a:spcPts val="3359"/>
                </a:lnSpc>
              </a:pPr>
              <a:r>
                <a:rPr lang="en-US" sz="2399">
                  <a:solidFill>
                    <a:srgbClr val="040606"/>
                  </a:solidFill>
                  <a:latin typeface="Noto Sans Bold"/>
                </a:rPr>
                <a:t>ALOE HỖ TRỢ NGĂN CHẶN VÀ ĐÀO THẢI ĐỘC TỐ</a:t>
              </a:r>
            </a:p>
          </p:txBody>
        </p:sp>
      </p:grpSp>
      <p:grpSp>
        <p:nvGrpSpPr>
          <p:cNvPr id="28" name="Group 28"/>
          <p:cNvGrpSpPr/>
          <p:nvPr/>
        </p:nvGrpSpPr>
        <p:grpSpPr>
          <a:xfrm>
            <a:off x="12616432" y="8633104"/>
            <a:ext cx="5476457" cy="1250392"/>
            <a:chOff x="0" y="0"/>
            <a:chExt cx="1442359" cy="329321"/>
          </a:xfrm>
        </p:grpSpPr>
        <p:sp>
          <p:nvSpPr>
            <p:cNvPr id="29" name="Freeform 29"/>
            <p:cNvSpPr/>
            <p:nvPr/>
          </p:nvSpPr>
          <p:spPr>
            <a:xfrm>
              <a:off x="0" y="0"/>
              <a:ext cx="1442359" cy="329321"/>
            </a:xfrm>
            <a:custGeom>
              <a:avLst/>
              <a:gdLst/>
              <a:ahLst/>
              <a:cxnLst/>
              <a:rect l="l" t="t" r="r" b="b"/>
              <a:pathLst>
                <a:path w="1442359" h="329321">
                  <a:moveTo>
                    <a:pt x="0" y="0"/>
                  </a:moveTo>
                  <a:lnTo>
                    <a:pt x="1442359" y="0"/>
                  </a:lnTo>
                  <a:lnTo>
                    <a:pt x="1442359" y="329321"/>
                  </a:lnTo>
                  <a:lnTo>
                    <a:pt x="0" y="329321"/>
                  </a:lnTo>
                  <a:close/>
                </a:path>
              </a:pathLst>
            </a:custGeom>
            <a:solidFill>
              <a:srgbClr val="A6DBAD"/>
            </a:solidFill>
          </p:spPr>
        </p:sp>
        <p:sp>
          <p:nvSpPr>
            <p:cNvPr id="30" name="TextBox 30"/>
            <p:cNvSpPr txBox="1"/>
            <p:nvPr/>
          </p:nvSpPr>
          <p:spPr>
            <a:xfrm>
              <a:off x="0" y="-38100"/>
              <a:ext cx="1442359" cy="367421"/>
            </a:xfrm>
            <a:prstGeom prst="rect">
              <a:avLst/>
            </a:prstGeom>
          </p:spPr>
          <p:txBody>
            <a:bodyPr lIns="50800" tIns="50800" rIns="50800" bIns="50800" rtlCol="0" anchor="ctr"/>
            <a:lstStyle/>
            <a:p>
              <a:pPr algn="ctr">
                <a:lnSpc>
                  <a:spcPts val="3359"/>
                </a:lnSpc>
              </a:pPr>
              <a:r>
                <a:rPr lang="en-US" sz="2399" dirty="0">
                  <a:solidFill>
                    <a:srgbClr val="040606"/>
                  </a:solidFill>
                  <a:latin typeface="Noto Sans Bold"/>
                </a:rPr>
                <a:t>ALOE HỖ TRỢ CHỐNG VIÊM, KIỂM SOÁT TÁO BÓN, KHÓ TIÊU</a:t>
              </a:r>
            </a:p>
          </p:txBody>
        </p:sp>
      </p:grpSp>
      <p:sp>
        <p:nvSpPr>
          <p:cNvPr id="31" name="AutoShape 31"/>
          <p:cNvSpPr/>
          <p:nvPr/>
        </p:nvSpPr>
        <p:spPr>
          <a:xfrm flipV="1">
            <a:off x="11833017" y="4725226"/>
            <a:ext cx="820673" cy="2899552"/>
          </a:xfrm>
          <a:prstGeom prst="line">
            <a:avLst/>
          </a:prstGeom>
          <a:ln w="38100" cap="flat">
            <a:solidFill>
              <a:srgbClr val="000000"/>
            </a:solidFill>
            <a:prstDash val="solid"/>
            <a:headEnd type="none" w="sm" len="sm"/>
            <a:tailEnd type="arrow" w="med" len="sm"/>
          </a:ln>
        </p:spPr>
      </p:sp>
      <p:sp>
        <p:nvSpPr>
          <p:cNvPr id="32" name="AutoShape 32"/>
          <p:cNvSpPr/>
          <p:nvPr/>
        </p:nvSpPr>
        <p:spPr>
          <a:xfrm flipV="1">
            <a:off x="11795760" y="6361538"/>
            <a:ext cx="820672" cy="1301891"/>
          </a:xfrm>
          <a:prstGeom prst="line">
            <a:avLst/>
          </a:prstGeom>
          <a:ln w="38100" cap="flat">
            <a:solidFill>
              <a:srgbClr val="000000"/>
            </a:solidFill>
            <a:prstDash val="solid"/>
            <a:headEnd type="none" w="sm" len="sm"/>
            <a:tailEnd type="arrow" w="med" len="sm"/>
          </a:ln>
        </p:spPr>
      </p:sp>
      <p:sp>
        <p:nvSpPr>
          <p:cNvPr id="33" name="AutoShape 33"/>
          <p:cNvSpPr/>
          <p:nvPr/>
        </p:nvSpPr>
        <p:spPr>
          <a:xfrm flipV="1">
            <a:off x="11799307" y="7624778"/>
            <a:ext cx="854383" cy="57700"/>
          </a:xfrm>
          <a:prstGeom prst="line">
            <a:avLst/>
          </a:prstGeom>
          <a:ln w="38100" cap="flat">
            <a:solidFill>
              <a:srgbClr val="000000"/>
            </a:solidFill>
            <a:prstDash val="solid"/>
            <a:headEnd type="none" w="sm" len="sm"/>
            <a:tailEnd type="arrow" w="med" len="sm"/>
          </a:ln>
        </p:spPr>
      </p:sp>
      <p:sp>
        <p:nvSpPr>
          <p:cNvPr id="34" name="AutoShape 34"/>
          <p:cNvSpPr/>
          <p:nvPr/>
        </p:nvSpPr>
        <p:spPr>
          <a:xfrm>
            <a:off x="11795760" y="7682479"/>
            <a:ext cx="820672" cy="2143316"/>
          </a:xfrm>
          <a:prstGeom prst="line">
            <a:avLst/>
          </a:prstGeom>
          <a:ln w="38100" cap="flat">
            <a:solidFill>
              <a:srgbClr val="000000"/>
            </a:solidFill>
            <a:prstDash val="solid"/>
            <a:headEnd type="none" w="sm" len="sm"/>
            <a:tailEnd type="arrow" w="med" len="sm"/>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heckerboard(across)">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checkerboard(across)">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checkerboard(across)">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32"/>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fill="hold"/>
                                        <p:tgtEl>
                                          <p:spTgt spid="22"/>
                                        </p:tgtEl>
                                        <p:attrNameLst>
                                          <p:attrName>ppt_x</p:attrName>
                                        </p:attrNameLst>
                                      </p:cBhvr>
                                      <p:tavLst>
                                        <p:tav tm="0">
                                          <p:val>
                                            <p:strVal val="#ppt_x"/>
                                          </p:val>
                                        </p:tav>
                                        <p:tav tm="100000">
                                          <p:val>
                                            <p:strVal val="#ppt_x"/>
                                          </p:val>
                                        </p:tav>
                                      </p:tavLst>
                                    </p:anim>
                                    <p:anim calcmode="lin" valueType="num">
                                      <p:cBhvr additive="base">
                                        <p:cTn id="5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33"/>
                                        </p:tgtEl>
                                        <p:attrNameLst>
                                          <p:attrName>style.visibility</p:attrName>
                                        </p:attrNameLst>
                                      </p:cBhvr>
                                      <p:to>
                                        <p:strVal val="visible"/>
                                      </p:to>
                                    </p:set>
                                    <p:anim calcmode="lin" valueType="num">
                                      <p:cBhvr additive="base">
                                        <p:cTn id="58" dur="500" fill="hold"/>
                                        <p:tgtEl>
                                          <p:spTgt spid="33"/>
                                        </p:tgtEl>
                                        <p:attrNameLst>
                                          <p:attrName>ppt_x</p:attrName>
                                        </p:attrNameLst>
                                      </p:cBhvr>
                                      <p:tavLst>
                                        <p:tav tm="0">
                                          <p:val>
                                            <p:strVal val="#ppt_x"/>
                                          </p:val>
                                        </p:tav>
                                        <p:tav tm="100000">
                                          <p:val>
                                            <p:strVal val="#ppt_x"/>
                                          </p:val>
                                        </p:tav>
                                      </p:tavLst>
                                    </p:anim>
                                    <p:anim calcmode="lin" valueType="num">
                                      <p:cBhvr additive="base">
                                        <p:cTn id="59"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5" presetClass="entr" presetSubtype="10" fill="hold" nodeType="click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checkerboard(across)">
                                      <p:cBhvr>
                                        <p:cTn id="64" dur="500"/>
                                        <p:tgtEl>
                                          <p:spTgt spid="25"/>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nodeType="click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blinds(horizontal)">
                                      <p:cBhvr>
                                        <p:cTn id="69" dur="500"/>
                                        <p:tgtEl>
                                          <p:spTgt spid="34"/>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152758" y="57203"/>
            <a:ext cx="10790733" cy="1207962"/>
            <a:chOff x="0" y="0"/>
            <a:chExt cx="2842004" cy="318146"/>
          </a:xfrm>
        </p:grpSpPr>
        <p:sp>
          <p:nvSpPr>
            <p:cNvPr id="3" name="Freeform 3"/>
            <p:cNvSpPr/>
            <p:nvPr/>
          </p:nvSpPr>
          <p:spPr>
            <a:xfrm>
              <a:off x="0" y="0"/>
              <a:ext cx="2842004" cy="318146"/>
            </a:xfrm>
            <a:custGeom>
              <a:avLst/>
              <a:gdLst/>
              <a:ahLst/>
              <a:cxnLst/>
              <a:rect l="l" t="t" r="r" b="b"/>
              <a:pathLst>
                <a:path w="2842004" h="318146">
                  <a:moveTo>
                    <a:pt x="0" y="0"/>
                  </a:moveTo>
                  <a:lnTo>
                    <a:pt x="2842004" y="0"/>
                  </a:lnTo>
                  <a:lnTo>
                    <a:pt x="2842004" y="318146"/>
                  </a:lnTo>
                  <a:lnTo>
                    <a:pt x="0" y="318146"/>
                  </a:lnTo>
                  <a:close/>
                </a:path>
              </a:pathLst>
            </a:custGeom>
            <a:solidFill>
              <a:srgbClr val="C9DFAE"/>
            </a:solidFill>
          </p:spPr>
        </p:sp>
        <p:sp>
          <p:nvSpPr>
            <p:cNvPr id="4" name="TextBox 4"/>
            <p:cNvSpPr txBox="1"/>
            <p:nvPr/>
          </p:nvSpPr>
          <p:spPr>
            <a:xfrm>
              <a:off x="0" y="-57150"/>
              <a:ext cx="2842004" cy="375296"/>
            </a:xfrm>
            <a:prstGeom prst="rect">
              <a:avLst/>
            </a:prstGeom>
          </p:spPr>
          <p:txBody>
            <a:bodyPr lIns="50800" tIns="50800" rIns="50800" bIns="50800" rtlCol="0" anchor="ctr"/>
            <a:lstStyle/>
            <a:p>
              <a:pPr algn="ctr">
                <a:lnSpc>
                  <a:spcPts val="3639"/>
                </a:lnSpc>
              </a:pPr>
              <a:r>
                <a:rPr lang="en-US" sz="2599">
                  <a:solidFill>
                    <a:srgbClr val="000000"/>
                  </a:solidFill>
                  <a:latin typeface="Noto Serif Display Bold"/>
                </a:rPr>
                <a:t>ÁP DỤNG VÀO THỰC TẾ</a:t>
              </a:r>
            </a:p>
            <a:p>
              <a:pPr algn="ctr">
                <a:lnSpc>
                  <a:spcPts val="3639"/>
                </a:lnSpc>
              </a:pPr>
              <a:r>
                <a:rPr lang="en-US" sz="2599">
                  <a:solidFill>
                    <a:srgbClr val="000000"/>
                  </a:solidFill>
                  <a:latin typeface="Noto Serif Display Bold"/>
                </a:rPr>
                <a:t>CON SỐ CALO KỲ DIỆU: 1200 CALO</a:t>
              </a:r>
            </a:p>
          </p:txBody>
        </p:sp>
      </p:grpSp>
      <p:grpSp>
        <p:nvGrpSpPr>
          <p:cNvPr id="5" name="Group 5"/>
          <p:cNvGrpSpPr/>
          <p:nvPr/>
        </p:nvGrpSpPr>
        <p:grpSpPr>
          <a:xfrm>
            <a:off x="7152758" y="1265165"/>
            <a:ext cx="10854761" cy="8646588"/>
            <a:chOff x="0" y="0"/>
            <a:chExt cx="2858867" cy="2277291"/>
          </a:xfrm>
        </p:grpSpPr>
        <p:sp>
          <p:nvSpPr>
            <p:cNvPr id="6" name="Freeform 6"/>
            <p:cNvSpPr/>
            <p:nvPr/>
          </p:nvSpPr>
          <p:spPr>
            <a:xfrm>
              <a:off x="0" y="0"/>
              <a:ext cx="2858867" cy="2277291"/>
            </a:xfrm>
            <a:custGeom>
              <a:avLst/>
              <a:gdLst/>
              <a:ahLst/>
              <a:cxnLst/>
              <a:rect l="l" t="t" r="r" b="b"/>
              <a:pathLst>
                <a:path w="2858867" h="2277291">
                  <a:moveTo>
                    <a:pt x="0" y="0"/>
                  </a:moveTo>
                  <a:lnTo>
                    <a:pt x="2858867" y="0"/>
                  </a:lnTo>
                  <a:lnTo>
                    <a:pt x="2858867" y="2277291"/>
                  </a:lnTo>
                  <a:lnTo>
                    <a:pt x="0" y="2277291"/>
                  </a:lnTo>
                  <a:close/>
                </a:path>
              </a:pathLst>
            </a:custGeom>
            <a:solidFill>
              <a:srgbClr val="BADEDF"/>
            </a:solidFill>
          </p:spPr>
        </p:sp>
        <p:sp>
          <p:nvSpPr>
            <p:cNvPr id="7" name="TextBox 7"/>
            <p:cNvSpPr txBox="1"/>
            <p:nvPr/>
          </p:nvSpPr>
          <p:spPr>
            <a:xfrm>
              <a:off x="0" y="-57150"/>
              <a:ext cx="2858867" cy="2334441"/>
            </a:xfrm>
            <a:prstGeom prst="rect">
              <a:avLst/>
            </a:prstGeom>
          </p:spPr>
          <p:txBody>
            <a:bodyPr lIns="50800" tIns="50800" rIns="50800" bIns="50800" rtlCol="0" anchor="ctr"/>
            <a:lstStyle/>
            <a:p>
              <a:pPr>
                <a:lnSpc>
                  <a:spcPts val="3639"/>
                </a:lnSpc>
              </a:pPr>
              <a:r>
                <a:rPr lang="en-US" sz="2599">
                  <a:solidFill>
                    <a:srgbClr val="FF3131"/>
                  </a:solidFill>
                  <a:latin typeface="Noto Serif Display Bold"/>
                </a:rPr>
                <a:t>BỮA SÁNG:</a:t>
              </a:r>
            </a:p>
            <a:p>
              <a:pPr marL="561336" lvl="1" indent="-280668">
                <a:lnSpc>
                  <a:spcPts val="3639"/>
                </a:lnSpc>
                <a:buFont typeface="Arial"/>
                <a:buChar char="•"/>
              </a:pPr>
              <a:r>
                <a:rPr lang="en-US" sz="2599">
                  <a:solidFill>
                    <a:srgbClr val="000000"/>
                  </a:solidFill>
                  <a:latin typeface="Noto Serif Display"/>
                </a:rPr>
                <a:t>1 LY TRÀ                                                                                                 10 CAL</a:t>
              </a:r>
            </a:p>
            <a:p>
              <a:pPr marL="561336" lvl="1" indent="-280668">
                <a:lnSpc>
                  <a:spcPts val="3639"/>
                </a:lnSpc>
                <a:buFont typeface="Arial"/>
                <a:buChar char="•"/>
              </a:pPr>
              <a:r>
                <a:rPr lang="en-US" sz="2599">
                  <a:solidFill>
                    <a:srgbClr val="000000"/>
                  </a:solidFill>
                  <a:latin typeface="Noto Serif Display"/>
                </a:rPr>
                <a:t>2 NẮP LÔ HỘI CÔ ĐẶC</a:t>
              </a:r>
            </a:p>
            <a:p>
              <a:pPr marL="561336" lvl="1" indent="-280668">
                <a:lnSpc>
                  <a:spcPts val="3639"/>
                </a:lnSpc>
                <a:buFont typeface="Arial"/>
                <a:buChar char="•"/>
              </a:pPr>
              <a:r>
                <a:rPr lang="en-US" sz="2599">
                  <a:solidFill>
                    <a:srgbClr val="000000"/>
                  </a:solidFill>
                  <a:latin typeface="Noto Serif Display"/>
                </a:rPr>
                <a:t>1 LY DINH DƯỠNG                                                                             90 CAL</a:t>
              </a:r>
            </a:p>
            <a:p>
              <a:pPr>
                <a:lnSpc>
                  <a:spcPts val="3639"/>
                </a:lnSpc>
              </a:pPr>
              <a:r>
                <a:rPr lang="en-US" sz="2599">
                  <a:solidFill>
                    <a:srgbClr val="FF3131"/>
                  </a:solidFill>
                  <a:latin typeface="Noto Serif Display Bold"/>
                </a:rPr>
                <a:t>BỮA TRƯA:</a:t>
              </a:r>
            </a:p>
            <a:p>
              <a:pPr marL="561336" lvl="1" indent="-280668">
                <a:lnSpc>
                  <a:spcPts val="3639"/>
                </a:lnSpc>
                <a:buFont typeface="Arial"/>
                <a:buChar char="•"/>
              </a:pPr>
              <a:r>
                <a:rPr lang="en-US" sz="2599">
                  <a:solidFill>
                    <a:srgbClr val="000000"/>
                  </a:solidFill>
                  <a:latin typeface="Noto Serif Display"/>
                </a:rPr>
                <a:t>1 MIẾNG ỨC GÀ / CÁ                                                                         300 CAL</a:t>
              </a:r>
            </a:p>
            <a:p>
              <a:pPr marL="561336" lvl="1" indent="-280668">
                <a:lnSpc>
                  <a:spcPts val="3639"/>
                </a:lnSpc>
                <a:buFont typeface="Arial"/>
                <a:buChar char="•"/>
              </a:pPr>
              <a:r>
                <a:rPr lang="en-US" sz="2599">
                  <a:solidFill>
                    <a:srgbClr val="000000"/>
                  </a:solidFill>
                  <a:latin typeface="Noto Serif Display"/>
                </a:rPr>
                <a:t>1 BÁT RAU                                                                                             100 CAL</a:t>
              </a:r>
            </a:p>
            <a:p>
              <a:pPr marL="561336" lvl="1" indent="-280668">
                <a:lnSpc>
                  <a:spcPts val="3639"/>
                </a:lnSpc>
                <a:buFont typeface="Arial"/>
                <a:buChar char="•"/>
              </a:pPr>
              <a:r>
                <a:rPr lang="en-US" sz="2599">
                  <a:solidFill>
                    <a:srgbClr val="000000"/>
                  </a:solidFill>
                  <a:latin typeface="Noto Serif Display"/>
                </a:rPr>
                <a:t>1/2 BÁT CƠM                                                                                         100 CAL</a:t>
              </a:r>
            </a:p>
            <a:p>
              <a:pPr>
                <a:lnSpc>
                  <a:spcPts val="3639"/>
                </a:lnSpc>
              </a:pPr>
              <a:r>
                <a:rPr lang="en-US" sz="2599">
                  <a:solidFill>
                    <a:srgbClr val="E11E1E"/>
                  </a:solidFill>
                  <a:latin typeface="Noto Serif Display Bold"/>
                </a:rPr>
                <a:t>BỮA 16H:</a:t>
              </a:r>
            </a:p>
            <a:p>
              <a:pPr marL="561336" lvl="1" indent="-280668">
                <a:lnSpc>
                  <a:spcPts val="3639"/>
                </a:lnSpc>
                <a:buFont typeface="Arial"/>
                <a:buChar char="•"/>
              </a:pPr>
              <a:r>
                <a:rPr lang="en-US" sz="2599">
                  <a:solidFill>
                    <a:srgbClr val="000000"/>
                  </a:solidFill>
                  <a:latin typeface="Noto Serif Display"/>
                </a:rPr>
                <a:t>1 LY TRÀ                                                                                                    10 CAL</a:t>
              </a:r>
            </a:p>
            <a:p>
              <a:pPr marL="561336" lvl="1" indent="-280668">
                <a:lnSpc>
                  <a:spcPts val="3639"/>
                </a:lnSpc>
                <a:buFont typeface="Arial"/>
                <a:buChar char="•"/>
              </a:pPr>
              <a:r>
                <a:rPr lang="en-US" sz="2599">
                  <a:solidFill>
                    <a:srgbClr val="000000"/>
                  </a:solidFill>
                  <a:latin typeface="Noto Serif Display"/>
                </a:rPr>
                <a:t>1 LY DINH DƯỠNG                                                                                90 CAL</a:t>
              </a:r>
            </a:p>
            <a:p>
              <a:pPr>
                <a:lnSpc>
                  <a:spcPts val="3639"/>
                </a:lnSpc>
              </a:pPr>
              <a:r>
                <a:rPr lang="en-US" sz="2599">
                  <a:solidFill>
                    <a:srgbClr val="FF3131"/>
                  </a:solidFill>
                  <a:latin typeface="Noto Serif Display Bold"/>
                </a:rPr>
                <a:t>BỮA TỐI:</a:t>
              </a:r>
            </a:p>
            <a:p>
              <a:pPr marL="561336" lvl="1" indent="-280668">
                <a:lnSpc>
                  <a:spcPts val="3639"/>
                </a:lnSpc>
                <a:buFont typeface="Arial"/>
                <a:buChar char="•"/>
              </a:pPr>
              <a:r>
                <a:rPr lang="en-US" sz="2599">
                  <a:solidFill>
                    <a:srgbClr val="000000"/>
                  </a:solidFill>
                  <a:latin typeface="Noto Serif Display"/>
                </a:rPr>
                <a:t>1 MIẾNG ỨC GÀ / CÁ                                                                           300 CAL</a:t>
              </a:r>
            </a:p>
            <a:p>
              <a:pPr marL="561336" lvl="1" indent="-280668">
                <a:lnSpc>
                  <a:spcPts val="3639"/>
                </a:lnSpc>
                <a:buFont typeface="Arial"/>
                <a:buChar char="•"/>
              </a:pPr>
              <a:r>
                <a:rPr lang="en-US" sz="2599">
                  <a:solidFill>
                    <a:srgbClr val="000000"/>
                  </a:solidFill>
                  <a:latin typeface="Noto Serif Display"/>
                </a:rPr>
                <a:t>1 BÁT RAU                                                                                               100 CAL</a:t>
              </a:r>
            </a:p>
            <a:p>
              <a:pPr marL="561336" lvl="1" indent="-280668">
                <a:lnSpc>
                  <a:spcPts val="3639"/>
                </a:lnSpc>
                <a:buFont typeface="Arial"/>
                <a:buChar char="•"/>
              </a:pPr>
              <a:r>
                <a:rPr lang="en-US" sz="2599">
                  <a:solidFill>
                    <a:srgbClr val="000000"/>
                  </a:solidFill>
                  <a:latin typeface="Noto Serif Display"/>
                </a:rPr>
                <a:t>1/2 BÁT CƠM                                                                                          100 CAL</a:t>
              </a:r>
            </a:p>
            <a:p>
              <a:pPr>
                <a:lnSpc>
                  <a:spcPts val="3639"/>
                </a:lnSpc>
              </a:pPr>
              <a:endParaRPr lang="en-US" sz="2599">
                <a:solidFill>
                  <a:srgbClr val="000000"/>
                </a:solidFill>
                <a:latin typeface="Noto Serif Display"/>
              </a:endParaRPr>
            </a:p>
            <a:p>
              <a:pPr>
                <a:lnSpc>
                  <a:spcPts val="3639"/>
                </a:lnSpc>
              </a:pPr>
              <a:r>
                <a:rPr lang="en-US" sz="2599">
                  <a:solidFill>
                    <a:srgbClr val="000000"/>
                  </a:solidFill>
                  <a:latin typeface="Noto Serif Display"/>
                </a:rPr>
                <a:t>                                                                                                            </a:t>
              </a:r>
              <a:r>
                <a:rPr lang="en-US" sz="2599">
                  <a:solidFill>
                    <a:srgbClr val="E11E1E"/>
                  </a:solidFill>
                  <a:latin typeface="Noto Serif Display Bold"/>
                </a:rPr>
                <a:t>TỔNG: 1200 CAL</a:t>
              </a:r>
            </a:p>
          </p:txBody>
        </p:sp>
      </p:grpSp>
      <p:sp>
        <p:nvSpPr>
          <p:cNvPr id="8" name="AutoShape 8"/>
          <p:cNvSpPr/>
          <p:nvPr/>
        </p:nvSpPr>
        <p:spPr>
          <a:xfrm>
            <a:off x="7152758" y="8835748"/>
            <a:ext cx="10790733" cy="0"/>
          </a:xfrm>
          <a:prstGeom prst="line">
            <a:avLst/>
          </a:prstGeom>
          <a:ln w="38100" cap="flat">
            <a:solidFill>
              <a:srgbClr val="000000"/>
            </a:solidFill>
            <a:prstDash val="solid"/>
            <a:headEnd type="none" w="sm" len="sm"/>
            <a:tailEnd type="none" w="sm" len="sm"/>
          </a:ln>
        </p:spPr>
      </p:sp>
      <p:pic>
        <p:nvPicPr>
          <p:cNvPr id="9" name="Picture 9"/>
          <p:cNvPicPr>
            <a:picLocks noChangeAspect="1"/>
          </p:cNvPicPr>
          <p:nvPr/>
        </p:nvPicPr>
        <p:blipFill>
          <a:blip r:embed="rId2"/>
          <a:srcRect/>
          <a:stretch>
            <a:fillRect/>
          </a:stretch>
        </p:blipFill>
        <p:spPr>
          <a:xfrm>
            <a:off x="7236504" y="1562262"/>
            <a:ext cx="3814993" cy="2308071"/>
          </a:xfrm>
          <a:prstGeom prst="rect">
            <a:avLst/>
          </a:prstGeom>
        </p:spPr>
      </p:pic>
      <p:grpSp>
        <p:nvGrpSpPr>
          <p:cNvPr id="10" name="Group 10"/>
          <p:cNvGrpSpPr/>
          <p:nvPr/>
        </p:nvGrpSpPr>
        <p:grpSpPr>
          <a:xfrm>
            <a:off x="387193" y="1562262"/>
            <a:ext cx="5881964" cy="2308071"/>
            <a:chOff x="0" y="0"/>
            <a:chExt cx="1549159" cy="607887"/>
          </a:xfrm>
        </p:grpSpPr>
        <p:sp>
          <p:nvSpPr>
            <p:cNvPr id="11" name="Freeform 11"/>
            <p:cNvSpPr/>
            <p:nvPr/>
          </p:nvSpPr>
          <p:spPr>
            <a:xfrm>
              <a:off x="0" y="0"/>
              <a:ext cx="1549159" cy="607887"/>
            </a:xfrm>
            <a:custGeom>
              <a:avLst/>
              <a:gdLst/>
              <a:ahLst/>
              <a:cxnLst/>
              <a:rect l="l" t="t" r="r" b="b"/>
              <a:pathLst>
                <a:path w="1549159" h="607887">
                  <a:moveTo>
                    <a:pt x="0" y="0"/>
                  </a:moveTo>
                  <a:lnTo>
                    <a:pt x="1549159" y="0"/>
                  </a:lnTo>
                  <a:lnTo>
                    <a:pt x="1549159" y="607887"/>
                  </a:lnTo>
                  <a:lnTo>
                    <a:pt x="0" y="607887"/>
                  </a:lnTo>
                  <a:close/>
                </a:path>
              </a:pathLst>
            </a:custGeom>
            <a:solidFill>
              <a:srgbClr val="E6BEBE"/>
            </a:solidFill>
          </p:spPr>
        </p:sp>
        <p:sp>
          <p:nvSpPr>
            <p:cNvPr id="12" name="TextBox 12"/>
            <p:cNvSpPr txBox="1"/>
            <p:nvPr/>
          </p:nvSpPr>
          <p:spPr>
            <a:xfrm>
              <a:off x="0" y="-38100"/>
              <a:ext cx="1549159" cy="645987"/>
            </a:xfrm>
            <a:prstGeom prst="rect">
              <a:avLst/>
            </a:prstGeom>
          </p:spPr>
          <p:txBody>
            <a:bodyPr lIns="50800" tIns="50800" rIns="50800" bIns="50800" rtlCol="0" anchor="ctr"/>
            <a:lstStyle/>
            <a:p>
              <a:pPr>
                <a:lnSpc>
                  <a:spcPts val="3359"/>
                </a:lnSpc>
              </a:pPr>
              <a:r>
                <a:rPr lang="en-US" sz="2399" dirty="0">
                  <a:solidFill>
                    <a:srgbClr val="2576E4"/>
                  </a:solidFill>
                  <a:latin typeface="Times New Roman" panose="02020603050405020304" pitchFamily="18" charset="0"/>
                  <a:cs typeface="Times New Roman" panose="02020603050405020304" pitchFamily="18" charset="0"/>
                </a:rPr>
                <a:t>CÔNG CỤ BẢO VỆ VÀ LÀM SẠCH ĐƯỜNG TIÊU HOÁ:</a:t>
              </a:r>
            </a:p>
            <a:p>
              <a:pPr marL="518157" lvl="1" indent="-259078">
                <a:lnSpc>
                  <a:spcPts val="3359"/>
                </a:lnSpc>
                <a:buFont typeface="Arial"/>
                <a:buChar char="•"/>
              </a:pPr>
              <a:r>
                <a:rPr lang="en-US" sz="2399" dirty="0">
                  <a:solidFill>
                    <a:srgbClr val="000000"/>
                  </a:solidFill>
                  <a:latin typeface="Times New Roman" panose="02020603050405020304" pitchFamily="18" charset="0"/>
                  <a:cs typeface="Times New Roman" panose="02020603050405020304" pitchFamily="18" charset="0"/>
                </a:rPr>
                <a:t>LY TRÀ HỖ TRỢ ĐÀO THẢI ĐỘC TỐ</a:t>
              </a:r>
            </a:p>
            <a:p>
              <a:pPr marL="518157" lvl="1" indent="-259078">
                <a:lnSpc>
                  <a:spcPts val="3359"/>
                </a:lnSpc>
                <a:buFont typeface="Arial"/>
                <a:buChar char="•"/>
              </a:pPr>
              <a:r>
                <a:rPr lang="en-US" sz="2399" dirty="0">
                  <a:solidFill>
                    <a:srgbClr val="000000"/>
                  </a:solidFill>
                  <a:latin typeface="Times New Roman" panose="02020603050405020304" pitchFamily="18" charset="0"/>
                  <a:cs typeface="Times New Roman" panose="02020603050405020304" pitchFamily="18" charset="0"/>
                </a:rPr>
                <a:t>LÔ HỘI THẢO MỘC CÔ ĐẶC</a:t>
              </a:r>
            </a:p>
            <a:p>
              <a:pPr marL="518157" lvl="1" indent="-259078">
                <a:lnSpc>
                  <a:spcPts val="3359"/>
                </a:lnSpc>
                <a:buFont typeface="Arial"/>
                <a:buChar char="•"/>
              </a:pPr>
              <a:r>
                <a:rPr lang="en-US" sz="2399" dirty="0">
                  <a:solidFill>
                    <a:srgbClr val="000000"/>
                  </a:solidFill>
                  <a:latin typeface="Times New Roman" panose="02020603050405020304" pitchFamily="18" charset="0"/>
                  <a:cs typeface="Times New Roman" panose="02020603050405020304" pitchFamily="18" charset="0"/>
                </a:rPr>
                <a:t>BỮA ĂN DINH DƯỠNG TẾ BÀO</a:t>
              </a:r>
            </a:p>
          </p:txBody>
        </p:sp>
      </p:grpSp>
      <p:grpSp>
        <p:nvGrpSpPr>
          <p:cNvPr id="13" name="Group 13"/>
          <p:cNvGrpSpPr/>
          <p:nvPr/>
        </p:nvGrpSpPr>
        <p:grpSpPr>
          <a:xfrm>
            <a:off x="387193" y="5769732"/>
            <a:ext cx="5881964" cy="2640121"/>
            <a:chOff x="0" y="0"/>
            <a:chExt cx="1549159" cy="695341"/>
          </a:xfrm>
        </p:grpSpPr>
        <p:sp>
          <p:nvSpPr>
            <p:cNvPr id="14" name="Freeform 14"/>
            <p:cNvSpPr/>
            <p:nvPr/>
          </p:nvSpPr>
          <p:spPr>
            <a:xfrm>
              <a:off x="0" y="0"/>
              <a:ext cx="1549159" cy="695341"/>
            </a:xfrm>
            <a:custGeom>
              <a:avLst/>
              <a:gdLst/>
              <a:ahLst/>
              <a:cxnLst/>
              <a:rect l="l" t="t" r="r" b="b"/>
              <a:pathLst>
                <a:path w="1549159" h="695341">
                  <a:moveTo>
                    <a:pt x="0" y="0"/>
                  </a:moveTo>
                  <a:lnTo>
                    <a:pt x="1549159" y="0"/>
                  </a:lnTo>
                  <a:lnTo>
                    <a:pt x="1549159" y="695341"/>
                  </a:lnTo>
                  <a:lnTo>
                    <a:pt x="0" y="695341"/>
                  </a:lnTo>
                  <a:close/>
                </a:path>
              </a:pathLst>
            </a:custGeom>
            <a:solidFill>
              <a:srgbClr val="E6BEBE"/>
            </a:solidFill>
          </p:spPr>
        </p:sp>
        <p:sp>
          <p:nvSpPr>
            <p:cNvPr id="15" name="TextBox 15"/>
            <p:cNvSpPr txBox="1"/>
            <p:nvPr/>
          </p:nvSpPr>
          <p:spPr>
            <a:xfrm>
              <a:off x="0" y="-38100"/>
              <a:ext cx="1549159" cy="733441"/>
            </a:xfrm>
            <a:prstGeom prst="rect">
              <a:avLst/>
            </a:prstGeom>
          </p:spPr>
          <p:txBody>
            <a:bodyPr lIns="50800" tIns="50800" rIns="50800" bIns="50800" rtlCol="0" anchor="ctr"/>
            <a:lstStyle/>
            <a:p>
              <a:pPr>
                <a:lnSpc>
                  <a:spcPts val="3359"/>
                </a:lnSpc>
              </a:pPr>
              <a:r>
                <a:rPr lang="en-US" sz="2399" dirty="0">
                  <a:solidFill>
                    <a:srgbClr val="2576E4"/>
                  </a:solidFill>
                  <a:latin typeface="Times New Roman" panose="02020603050405020304" pitchFamily="18" charset="0"/>
                  <a:cs typeface="Times New Roman" panose="02020603050405020304" pitchFamily="18" charset="0"/>
                </a:rPr>
                <a:t>THỰC ĐƠN KHÔNG CHỨA THỰC PHẨM GÂY HẠI CHO ĐƯỜNG TIÊU HOÁ NHƯ:</a:t>
              </a:r>
            </a:p>
            <a:p>
              <a:pPr marL="518157" lvl="1" indent="-259078">
                <a:lnSpc>
                  <a:spcPts val="3359"/>
                </a:lnSpc>
                <a:buFont typeface="Arial"/>
                <a:buChar char="•"/>
              </a:pPr>
              <a:r>
                <a:rPr lang="en-US" sz="2399" dirty="0">
                  <a:solidFill>
                    <a:srgbClr val="453E3B"/>
                  </a:solidFill>
                  <a:latin typeface="Times New Roman" panose="02020603050405020304" pitchFamily="18" charset="0"/>
                  <a:cs typeface="Times New Roman" panose="02020603050405020304" pitchFamily="18" charset="0"/>
                </a:rPr>
                <a:t>KHÔNG CHẤT BÉO BÃO HOÀ, CHẤT BÉO CHUYỂN HOÁ</a:t>
              </a:r>
            </a:p>
            <a:p>
              <a:pPr marL="518157" lvl="1" indent="-259078">
                <a:lnSpc>
                  <a:spcPts val="3359"/>
                </a:lnSpc>
                <a:buFont typeface="Arial"/>
                <a:buChar char="•"/>
              </a:pPr>
              <a:r>
                <a:rPr lang="en-US" sz="2399" dirty="0">
                  <a:solidFill>
                    <a:srgbClr val="453E3B"/>
                  </a:solidFill>
                  <a:latin typeface="Times New Roman" panose="02020603050405020304" pitchFamily="18" charset="0"/>
                  <a:cs typeface="Times New Roman" panose="02020603050405020304" pitchFamily="18" charset="0"/>
                </a:rPr>
                <a:t>ÍT ĐƯỜNG, ÍT MUỐI...</a:t>
              </a:r>
            </a:p>
          </p:txBody>
        </p:sp>
      </p:grpSp>
      <p:pic>
        <p:nvPicPr>
          <p:cNvPr id="16" name="Picture 16"/>
          <p:cNvPicPr>
            <a:picLocks noChangeAspect="1"/>
          </p:cNvPicPr>
          <p:nvPr/>
        </p:nvPicPr>
        <p:blipFill>
          <a:blip r:embed="rId3"/>
          <a:srcRect/>
          <a:stretch>
            <a:fillRect/>
          </a:stretch>
        </p:blipFill>
        <p:spPr>
          <a:xfrm rot="-9895190">
            <a:off x="5766729" y="2272506"/>
            <a:ext cx="1972407" cy="8875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3"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
                                        <p:tgtEl>
                                          <p:spTgt spid="13"/>
                                        </p:tgtEl>
                                      </p:cBhvr>
                                    </p:animEffect>
                                    <p:anim calcmode="lin" valueType="num">
                                      <p:cBhvr>
                                        <p:cTn id="23" dur="400" fill="hold"/>
                                        <p:tgtEl>
                                          <p:spTgt spid="13"/>
                                        </p:tgtEl>
                                        <p:attrNameLst>
                                          <p:attrName>ppt_x</p:attrName>
                                        </p:attrNameLst>
                                      </p:cBhvr>
                                      <p:tavLst>
                                        <p:tav tm="0">
                                          <p:val>
                                            <p:strVal val="#ppt_x"/>
                                          </p:val>
                                        </p:tav>
                                        <p:tav tm="100000">
                                          <p:val>
                                            <p:strVal val="#ppt_x"/>
                                          </p:val>
                                        </p:tav>
                                      </p:tavLst>
                                    </p:anim>
                                    <p:anim calcmode="lin" valueType="num">
                                      <p:cBhvr>
                                        <p:cTn id="24" dur="400" fill="hold"/>
                                        <p:tgtEl>
                                          <p:spTgt spid="13"/>
                                        </p:tgtEl>
                                        <p:attrNameLst>
                                          <p:attrName>ppt_y</p:attrName>
                                        </p:attrNameLst>
                                      </p:cBhvr>
                                      <p:tavLst>
                                        <p:tav tm="0">
                                          <p:val>
                                            <p:strVal val="#ppt_y+0.31"/>
                                          </p:val>
                                        </p:tav>
                                        <p:tav tm="100000">
                                          <p:val>
                                            <p:strVal val="#ppt_y+0.31"/>
                                          </p:val>
                                        </p:tav>
                                      </p:tavLst>
                                    </p:anim>
                                    <p:anim calcmode="lin" valueType="num">
                                      <p:cBhvr>
                                        <p:cTn id="25" dur="600" decel="50000" fill="hold">
                                          <p:stCondLst>
                                            <p:cond delay="400"/>
                                          </p:stCondLst>
                                        </p:cTn>
                                        <p:tgtEl>
                                          <p:spTgt spid="1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6" dur="600" decel="50000" fill="hold">
                                          <p:stCondLst>
                                            <p:cond delay="400"/>
                                          </p:stCondLst>
                                        </p:cTn>
                                        <p:tgtEl>
                                          <p:spTgt spid="1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61892" y="185654"/>
            <a:ext cx="17364216" cy="2092173"/>
            <a:chOff x="0" y="0"/>
            <a:chExt cx="4573291" cy="551025"/>
          </a:xfrm>
        </p:grpSpPr>
        <p:sp>
          <p:nvSpPr>
            <p:cNvPr id="3" name="Freeform 3"/>
            <p:cNvSpPr/>
            <p:nvPr/>
          </p:nvSpPr>
          <p:spPr>
            <a:xfrm>
              <a:off x="0" y="0"/>
              <a:ext cx="4573291" cy="551025"/>
            </a:xfrm>
            <a:custGeom>
              <a:avLst/>
              <a:gdLst/>
              <a:ahLst/>
              <a:cxnLst/>
              <a:rect l="l" t="t" r="r" b="b"/>
              <a:pathLst>
                <a:path w="4573291" h="551025">
                  <a:moveTo>
                    <a:pt x="22739" y="0"/>
                  </a:moveTo>
                  <a:lnTo>
                    <a:pt x="4550553" y="0"/>
                  </a:lnTo>
                  <a:cubicBezTo>
                    <a:pt x="4563111" y="0"/>
                    <a:pt x="4573291" y="10180"/>
                    <a:pt x="4573291" y="22739"/>
                  </a:cubicBezTo>
                  <a:lnTo>
                    <a:pt x="4573291" y="528287"/>
                  </a:lnTo>
                  <a:cubicBezTo>
                    <a:pt x="4573291" y="540845"/>
                    <a:pt x="4563111" y="551025"/>
                    <a:pt x="4550553" y="551025"/>
                  </a:cubicBezTo>
                  <a:lnTo>
                    <a:pt x="22739" y="551025"/>
                  </a:lnTo>
                  <a:cubicBezTo>
                    <a:pt x="10180" y="551025"/>
                    <a:pt x="0" y="540845"/>
                    <a:pt x="0" y="528287"/>
                  </a:cubicBezTo>
                  <a:lnTo>
                    <a:pt x="0" y="22739"/>
                  </a:lnTo>
                  <a:cubicBezTo>
                    <a:pt x="0" y="10180"/>
                    <a:pt x="10180" y="0"/>
                    <a:pt x="22739" y="0"/>
                  </a:cubicBezTo>
                  <a:close/>
                </a:path>
              </a:pathLst>
            </a:custGeom>
            <a:solidFill>
              <a:srgbClr val="E498C7"/>
            </a:solidFill>
          </p:spPr>
        </p:sp>
        <p:sp>
          <p:nvSpPr>
            <p:cNvPr id="4" name="TextBox 4"/>
            <p:cNvSpPr txBox="1"/>
            <p:nvPr/>
          </p:nvSpPr>
          <p:spPr>
            <a:xfrm>
              <a:off x="0" y="-104775"/>
              <a:ext cx="4573291" cy="655800"/>
            </a:xfrm>
            <a:prstGeom prst="rect">
              <a:avLst/>
            </a:prstGeom>
          </p:spPr>
          <p:txBody>
            <a:bodyPr lIns="50800" tIns="50800" rIns="50800" bIns="50800" rtlCol="0" anchor="ctr"/>
            <a:lstStyle/>
            <a:p>
              <a:pPr algn="ctr">
                <a:lnSpc>
                  <a:spcPts val="7559"/>
                </a:lnSpc>
              </a:pPr>
              <a:r>
                <a:rPr lang="en-US" sz="5399">
                  <a:solidFill>
                    <a:srgbClr val="000000"/>
                  </a:solidFill>
                  <a:latin typeface="Noto Sans Bold"/>
                </a:rPr>
                <a:t>HÃY CHIA SẺ GIÚP NGƯỜI THÂN VÀ CỘNG ĐỒNG</a:t>
              </a:r>
            </a:p>
            <a:p>
              <a:pPr algn="ctr">
                <a:lnSpc>
                  <a:spcPts val="7559"/>
                </a:lnSpc>
              </a:pPr>
              <a:r>
                <a:rPr lang="en-US" sz="5399">
                  <a:solidFill>
                    <a:srgbClr val="000000"/>
                  </a:solidFill>
                  <a:latin typeface="Noto Sans Bold"/>
                </a:rPr>
                <a:t>BIẾT TỚI CÁC KIẾN THỨC GIÁ TRỊ NÀY</a:t>
              </a:r>
            </a:p>
          </p:txBody>
        </p:sp>
      </p:grpSp>
      <p:sp>
        <p:nvSpPr>
          <p:cNvPr id="5" name="Freeform 5"/>
          <p:cNvSpPr/>
          <p:nvPr/>
        </p:nvSpPr>
        <p:spPr>
          <a:xfrm>
            <a:off x="3674910" y="2460481"/>
            <a:ext cx="10713635" cy="7638977"/>
          </a:xfrm>
          <a:custGeom>
            <a:avLst/>
            <a:gdLst/>
            <a:ahLst/>
            <a:cxnLst/>
            <a:rect l="l" t="t" r="r" b="b"/>
            <a:pathLst>
              <a:path w="10713635" h="7638977">
                <a:moveTo>
                  <a:pt x="0" y="0"/>
                </a:moveTo>
                <a:lnTo>
                  <a:pt x="10713635" y="0"/>
                </a:lnTo>
                <a:lnTo>
                  <a:pt x="10713635" y="7638976"/>
                </a:lnTo>
                <a:lnTo>
                  <a:pt x="0" y="7638976"/>
                </a:lnTo>
                <a:lnTo>
                  <a:pt x="0" y="0"/>
                </a:lnTo>
                <a:close/>
              </a:path>
            </a:pathLst>
          </a:custGeom>
          <a:blipFill>
            <a:blip r:embed="rId2"/>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0" y="1195239"/>
            <a:ext cx="18287999" cy="9091762"/>
          </a:xfrm>
          <a:prstGeom prst="rect">
            <a:avLst/>
          </a:prstGeom>
        </p:spPr>
        <p:txBody>
          <a:bodyPr lIns="50800" tIns="50800" rIns="50800" bIns="50800" rtlCol="0" anchor="ctr"/>
          <a:lstStyle/>
          <a:p>
            <a:pPr algn="ctr">
              <a:lnSpc>
                <a:spcPct val="200000"/>
              </a:lnSpc>
            </a:pPr>
            <a:r>
              <a:rPr lang="en-US" sz="4000" dirty="0">
                <a:solidFill>
                  <a:srgbClr val="5E17EB"/>
                </a:solidFill>
                <a:latin typeface="Times New Roman" panose="02020603050405020304" pitchFamily="18" charset="0"/>
                <a:cs typeface="Times New Roman" panose="02020603050405020304" pitchFamily="18" charset="0"/>
              </a:rPr>
              <a:t>ĐỂ ÁP DỤNG ĐƯỢC VÀO THỰC TẾ, CHÚNG TA CẦN PHẢI TRẢ LỜI NHỮNG CÂU HỎI SAU:</a:t>
            </a:r>
          </a:p>
          <a:p>
            <a:pPr marL="647694" lvl="1" indent="-323847">
              <a:lnSpc>
                <a:spcPct val="200000"/>
              </a:lnSpc>
              <a:buFont typeface="Arial"/>
              <a:buChar char="•"/>
            </a:pPr>
            <a:r>
              <a:rPr lang="en-US" sz="2999" dirty="0">
                <a:solidFill>
                  <a:srgbClr val="000000"/>
                </a:solidFill>
                <a:latin typeface="Times New Roman" panose="02020603050405020304" pitchFamily="18" charset="0"/>
                <a:cs typeface="Times New Roman" panose="02020603050405020304" pitchFamily="18" charset="0"/>
              </a:rPr>
              <a:t>CÁC CHẤT DINH DƯỠNG ĐƯỢC HẤP THU CHỦ YẾU </a:t>
            </a:r>
            <a:r>
              <a:rPr lang="en-US" sz="2999" dirty="0" err="1">
                <a:solidFill>
                  <a:srgbClr val="000000"/>
                </a:solidFill>
                <a:latin typeface="Times New Roman" panose="02020603050405020304" pitchFamily="18" charset="0"/>
                <a:cs typeface="Times New Roman" panose="02020603050405020304" pitchFamily="18" charset="0"/>
              </a:rPr>
              <a:t>Ở</a:t>
            </a:r>
            <a:r>
              <a:rPr lang="en-US" sz="2999" dirty="0">
                <a:solidFill>
                  <a:srgbClr val="000000"/>
                </a:solidFill>
                <a:latin typeface="Times New Roman" panose="02020603050405020304" pitchFamily="18" charset="0"/>
                <a:cs typeface="Times New Roman" panose="02020603050405020304" pitchFamily="18" charset="0"/>
              </a:rPr>
              <a:t> ĐÂU ?</a:t>
            </a:r>
          </a:p>
          <a:p>
            <a:pPr marL="647694" lvl="1" indent="-323847">
              <a:lnSpc>
                <a:spcPct val="200000"/>
              </a:lnSpc>
              <a:buFont typeface="Arial"/>
              <a:buChar char="•"/>
            </a:pPr>
            <a:r>
              <a:rPr lang="en-US" sz="2999" dirty="0">
                <a:solidFill>
                  <a:srgbClr val="000000"/>
                </a:solidFill>
                <a:latin typeface="Times New Roman" panose="02020603050405020304" pitchFamily="18" charset="0"/>
                <a:cs typeface="Times New Roman" panose="02020603050405020304" pitchFamily="18" charset="0"/>
              </a:rPr>
              <a:t>VI NHUNG MAO LÀ GÌ ? VI NHUNG MAO CÓ TÁC DỤNG GÌ ?</a:t>
            </a:r>
          </a:p>
          <a:p>
            <a:pPr marL="647694" lvl="1" indent="-323847">
              <a:lnSpc>
                <a:spcPct val="200000"/>
              </a:lnSpc>
              <a:buFont typeface="Arial"/>
              <a:buChar char="•"/>
            </a:pPr>
            <a:r>
              <a:rPr lang="en-US" sz="2999" dirty="0">
                <a:solidFill>
                  <a:srgbClr val="000000"/>
                </a:solidFill>
                <a:latin typeface="Times New Roman" panose="02020603050405020304" pitchFamily="18" charset="0"/>
                <a:cs typeface="Times New Roman" panose="02020603050405020304" pitchFamily="18" charset="0"/>
              </a:rPr>
              <a:t>KỂ TÊN 1 SỐ YẾU TỐ LÀM TỔN THƯƠNG HỆ VI NHUNG MAO ĐƯỜNG TIÊU HOÁ ?</a:t>
            </a:r>
          </a:p>
          <a:p>
            <a:pPr marL="647694" lvl="1" indent="-323847">
              <a:lnSpc>
                <a:spcPct val="200000"/>
              </a:lnSpc>
              <a:buFont typeface="Arial"/>
              <a:buChar char="•"/>
            </a:pPr>
            <a:r>
              <a:rPr lang="en-US" sz="2999" dirty="0">
                <a:solidFill>
                  <a:srgbClr val="000000"/>
                </a:solidFill>
                <a:latin typeface="Times New Roman" panose="02020603050405020304" pitchFamily="18" charset="0"/>
                <a:cs typeface="Times New Roman" panose="02020603050405020304" pitchFamily="18" charset="0"/>
              </a:rPr>
              <a:t>KỂ TÊN 1 SỐ BỆNH LÝ NGUY HIỂM DO TỔN THƯƠNG ĐƯỜNG TIÊU HOÁ ?</a:t>
            </a:r>
          </a:p>
          <a:p>
            <a:pPr marL="647694" lvl="1" indent="-323847">
              <a:lnSpc>
                <a:spcPct val="200000"/>
              </a:lnSpc>
              <a:buFont typeface="Arial"/>
              <a:buChar char="•"/>
            </a:pPr>
            <a:r>
              <a:rPr lang="en-US" sz="2999" dirty="0">
                <a:solidFill>
                  <a:srgbClr val="000000"/>
                </a:solidFill>
                <a:latin typeface="Times New Roman" panose="02020603050405020304" pitchFamily="18" charset="0"/>
                <a:cs typeface="Times New Roman" panose="02020603050405020304" pitchFamily="18" charset="0"/>
              </a:rPr>
              <a:t>HÃY CHO BIẾT LỢI ÍCH CỦA BỮA ĂN LÀNH MẠNH ?</a:t>
            </a:r>
          </a:p>
        </p:txBody>
      </p:sp>
      <p:sp>
        <p:nvSpPr>
          <p:cNvPr id="5" name="TextBox 5"/>
          <p:cNvSpPr txBox="1"/>
          <p:nvPr/>
        </p:nvSpPr>
        <p:spPr>
          <a:xfrm>
            <a:off x="263707" y="256431"/>
            <a:ext cx="17464757" cy="1203313"/>
          </a:xfrm>
          <a:prstGeom prst="rect">
            <a:avLst/>
          </a:prstGeom>
        </p:spPr>
        <p:txBody>
          <a:bodyPr lIns="0" tIns="0" rIns="0" bIns="0" rtlCol="0" anchor="t">
            <a:spAutoFit/>
          </a:bodyPr>
          <a:lstStyle/>
          <a:p>
            <a:pPr algn="ctr">
              <a:lnSpc>
                <a:spcPts val="9800"/>
              </a:lnSpc>
            </a:pPr>
            <a:r>
              <a:rPr lang="en-US" sz="7000" dirty="0">
                <a:solidFill>
                  <a:srgbClr val="FF3131"/>
                </a:solidFill>
                <a:latin typeface="Noto Sans Bold"/>
              </a:rPr>
              <a:t>BÀI TẬP ỨNG DỤNG VÀO THỰC TẾ BÀI 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259140" y="1028953"/>
            <a:ext cx="17769720" cy="9280907"/>
          </a:xfrm>
          <a:prstGeom prst="rect">
            <a:avLst/>
          </a:prstGeom>
        </p:spPr>
        <p:txBody>
          <a:bodyPr lIns="50800" tIns="50800" rIns="50800" bIns="50800" rtlCol="0" anchor="ctr"/>
          <a:lstStyle/>
          <a:p>
            <a:pPr marL="734059" lvl="1" indent="-367030">
              <a:lnSpc>
                <a:spcPct val="150000"/>
              </a:lnSpc>
              <a:buFont typeface="Arial"/>
              <a:buChar char="•"/>
            </a:pPr>
            <a:r>
              <a:rPr lang="en-US" sz="3399" dirty="0" err="1">
                <a:solidFill>
                  <a:srgbClr val="000000"/>
                </a:solidFill>
                <a:latin typeface="Times New Roman" panose="02020603050405020304" pitchFamily="18" charset="0"/>
                <a:cs typeface="Times New Roman" panose="02020603050405020304" pitchFamily="18" charset="0"/>
              </a:rPr>
              <a:t>Đường</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tiêu</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hoá</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là</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nơi</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tiếp</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xúc</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trực</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tiếp</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đầu</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tiên</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với</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thức</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ăn</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nên</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dễ</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bị</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ảnh</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hưởng</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nặng</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nề</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nhất</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từ</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những</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thực</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phẩm</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độc</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hại</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khi</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chúng</a:t>
            </a:r>
            <a:r>
              <a:rPr lang="en-US" sz="3399" dirty="0">
                <a:solidFill>
                  <a:srgbClr val="000000"/>
                </a:solidFill>
                <a:latin typeface="Times New Roman" panose="02020603050405020304" pitchFamily="18" charset="0"/>
                <a:cs typeface="Times New Roman" panose="02020603050405020304" pitchFamily="18" charset="0"/>
              </a:rPr>
              <a:t> ta </a:t>
            </a:r>
            <a:r>
              <a:rPr lang="en-US" sz="3399" dirty="0" err="1">
                <a:solidFill>
                  <a:srgbClr val="000000"/>
                </a:solidFill>
                <a:latin typeface="Times New Roman" panose="02020603050405020304" pitchFamily="18" charset="0"/>
                <a:cs typeface="Times New Roman" panose="02020603050405020304" pitchFamily="18" charset="0"/>
              </a:rPr>
              <a:t>ăn</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vào</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Gây</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nên</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các</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vấn</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đề</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sức</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khoẻ</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nguy</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hiểm</a:t>
            </a:r>
            <a:r>
              <a:rPr lang="en-US" sz="3399" dirty="0">
                <a:solidFill>
                  <a:srgbClr val="000000"/>
                </a:solidFill>
                <a:latin typeface="Times New Roman" panose="02020603050405020304" pitchFamily="18" charset="0"/>
                <a:cs typeface="Times New Roman" panose="02020603050405020304" pitchFamily="18" charset="0"/>
              </a:rPr>
              <a:t>.</a:t>
            </a:r>
          </a:p>
          <a:p>
            <a:pPr marL="734059" lvl="1" indent="-367030">
              <a:lnSpc>
                <a:spcPct val="150000"/>
              </a:lnSpc>
              <a:buFont typeface="Arial"/>
              <a:buChar char="•"/>
            </a:pPr>
            <a:r>
              <a:rPr lang="en-US" sz="3399" dirty="0" err="1">
                <a:solidFill>
                  <a:srgbClr val="000000"/>
                </a:solidFill>
                <a:latin typeface="Times New Roman" panose="02020603050405020304" pitchFamily="18" charset="0"/>
                <a:cs typeface="Times New Roman" panose="02020603050405020304" pitchFamily="18" charset="0"/>
              </a:rPr>
              <a:t>Hệ</a:t>
            </a:r>
            <a:r>
              <a:rPr lang="en-US" sz="3399" dirty="0">
                <a:solidFill>
                  <a:srgbClr val="000000"/>
                </a:solidFill>
                <a:latin typeface="Times New Roman" panose="02020603050405020304" pitchFamily="18" charset="0"/>
                <a:cs typeface="Times New Roman" panose="02020603050405020304" pitchFamily="18" charset="0"/>
              </a:rPr>
              <a:t> vi </a:t>
            </a:r>
            <a:r>
              <a:rPr lang="en-US" sz="3399" dirty="0" err="1">
                <a:solidFill>
                  <a:srgbClr val="000000"/>
                </a:solidFill>
                <a:latin typeface="Times New Roman" panose="02020603050405020304" pitchFamily="18" charset="0"/>
                <a:cs typeface="Times New Roman" panose="02020603050405020304" pitchFamily="18" charset="0"/>
              </a:rPr>
              <a:t>nhung</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mao</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của</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đường</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tiêu</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hoá</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là</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nơi</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hấp</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thu</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chủ</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yếu</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chất</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dinh</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dưỡng</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cho</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cơ</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thể</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nên</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luôn</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cần</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bảo</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vệ</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và</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phục</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hồi</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các</a:t>
            </a:r>
            <a:r>
              <a:rPr lang="en-US" sz="3399" dirty="0">
                <a:solidFill>
                  <a:srgbClr val="000000"/>
                </a:solidFill>
                <a:latin typeface="Times New Roman" panose="02020603050405020304" pitchFamily="18" charset="0"/>
                <a:cs typeface="Times New Roman" panose="02020603050405020304" pitchFamily="18" charset="0"/>
              </a:rPr>
              <a:t> vi </a:t>
            </a:r>
            <a:r>
              <a:rPr lang="en-US" sz="3399" dirty="0" err="1">
                <a:solidFill>
                  <a:srgbClr val="000000"/>
                </a:solidFill>
                <a:latin typeface="Times New Roman" panose="02020603050405020304" pitchFamily="18" charset="0"/>
                <a:cs typeface="Times New Roman" panose="02020603050405020304" pitchFamily="18" charset="0"/>
              </a:rPr>
              <a:t>nhung</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mao</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đã</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bị</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tổn</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thương</a:t>
            </a:r>
            <a:r>
              <a:rPr lang="en-US" sz="3399" dirty="0">
                <a:solidFill>
                  <a:srgbClr val="000000"/>
                </a:solidFill>
                <a:latin typeface="Times New Roman" panose="02020603050405020304" pitchFamily="18" charset="0"/>
                <a:cs typeface="Times New Roman" panose="02020603050405020304" pitchFamily="18" charset="0"/>
              </a:rPr>
              <a:t>.</a:t>
            </a:r>
          </a:p>
          <a:p>
            <a:pPr marL="734059" lvl="1" indent="-367030">
              <a:lnSpc>
                <a:spcPct val="150000"/>
              </a:lnSpc>
              <a:buFont typeface="Arial"/>
              <a:buChar char="•"/>
            </a:pPr>
            <a:r>
              <a:rPr lang="en-US" sz="3399" dirty="0" err="1">
                <a:solidFill>
                  <a:srgbClr val="000000"/>
                </a:solidFill>
                <a:latin typeface="Times New Roman" panose="02020603050405020304" pitchFamily="18" charset="0"/>
                <a:cs typeface="Times New Roman" panose="02020603050405020304" pitchFamily="18" charset="0"/>
              </a:rPr>
              <a:t>Bảo</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vệ</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và</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làm</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sạch</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hệ</a:t>
            </a:r>
            <a:r>
              <a:rPr lang="en-US" sz="3399" dirty="0">
                <a:solidFill>
                  <a:srgbClr val="000000"/>
                </a:solidFill>
                <a:latin typeface="Times New Roman" panose="02020603050405020304" pitchFamily="18" charset="0"/>
                <a:cs typeface="Times New Roman" panose="02020603050405020304" pitchFamily="18" charset="0"/>
              </a:rPr>
              <a:t> vi </a:t>
            </a:r>
            <a:r>
              <a:rPr lang="en-US" sz="3399" dirty="0" err="1">
                <a:solidFill>
                  <a:srgbClr val="000000"/>
                </a:solidFill>
                <a:latin typeface="Times New Roman" panose="02020603050405020304" pitchFamily="18" charset="0"/>
                <a:cs typeface="Times New Roman" panose="02020603050405020304" pitchFamily="18" charset="0"/>
              </a:rPr>
              <a:t>nhung</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mao</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của</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đường</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tiêu</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hoá</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bằng</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cách</a:t>
            </a:r>
            <a:r>
              <a:rPr lang="en-US" sz="3399" dirty="0">
                <a:solidFill>
                  <a:srgbClr val="000000"/>
                </a:solidFill>
                <a:latin typeface="Times New Roman" panose="02020603050405020304" pitchFamily="18" charset="0"/>
                <a:cs typeface="Times New Roman" panose="02020603050405020304" pitchFamily="18" charset="0"/>
              </a:rPr>
              <a:t>:</a:t>
            </a:r>
          </a:p>
          <a:p>
            <a:pPr marL="734059" lvl="1" indent="-367030">
              <a:lnSpc>
                <a:spcPct val="150000"/>
              </a:lnSpc>
              <a:buFont typeface="Arial"/>
              <a:buChar char="•"/>
            </a:pPr>
            <a:r>
              <a:rPr lang="en-US" sz="3399" dirty="0" err="1">
                <a:solidFill>
                  <a:srgbClr val="2576E4"/>
                </a:solidFill>
                <a:latin typeface="Times New Roman" panose="02020603050405020304" pitchFamily="18" charset="0"/>
                <a:cs typeface="Times New Roman" panose="02020603050405020304" pitchFamily="18" charset="0"/>
              </a:rPr>
              <a:t>Bảo</a:t>
            </a:r>
            <a:r>
              <a:rPr lang="en-US" sz="3399" dirty="0">
                <a:solidFill>
                  <a:srgbClr val="2576E4"/>
                </a:solidFill>
                <a:latin typeface="Times New Roman" panose="02020603050405020304" pitchFamily="18" charset="0"/>
                <a:cs typeface="Times New Roman" panose="02020603050405020304" pitchFamily="18" charset="0"/>
              </a:rPr>
              <a:t> </a:t>
            </a:r>
            <a:r>
              <a:rPr lang="en-US" sz="3399" dirty="0" err="1">
                <a:solidFill>
                  <a:srgbClr val="2576E4"/>
                </a:solidFill>
                <a:latin typeface="Times New Roman" panose="02020603050405020304" pitchFamily="18" charset="0"/>
                <a:cs typeface="Times New Roman" panose="02020603050405020304" pitchFamily="18" charset="0"/>
              </a:rPr>
              <a:t>vệ</a:t>
            </a:r>
            <a:r>
              <a:rPr lang="en-US" sz="3399" dirty="0">
                <a:solidFill>
                  <a:srgbClr val="2576E4"/>
                </a:solidFill>
                <a:latin typeface="Times New Roman" panose="02020603050405020304" pitchFamily="18" charset="0"/>
                <a:cs typeface="Times New Roman" panose="02020603050405020304" pitchFamily="18" charset="0"/>
              </a:rPr>
              <a:t> </a:t>
            </a:r>
            <a:r>
              <a:rPr lang="en-US" sz="3399" dirty="0" err="1">
                <a:solidFill>
                  <a:srgbClr val="2576E4"/>
                </a:solidFill>
                <a:latin typeface="Times New Roman" panose="02020603050405020304" pitchFamily="18" charset="0"/>
                <a:cs typeface="Times New Roman" panose="02020603050405020304" pitchFamily="18" charset="0"/>
              </a:rPr>
              <a:t>bằng</a:t>
            </a:r>
            <a:r>
              <a:rPr lang="en-US" sz="3399" dirty="0">
                <a:solidFill>
                  <a:srgbClr val="2576E4"/>
                </a:solidFill>
                <a:latin typeface="Times New Roman" panose="02020603050405020304" pitchFamily="18" charset="0"/>
                <a:cs typeface="Times New Roman" panose="02020603050405020304" pitchFamily="18" charset="0"/>
              </a:rPr>
              <a:t> </a:t>
            </a:r>
            <a:r>
              <a:rPr lang="en-US" sz="3399" dirty="0" err="1">
                <a:solidFill>
                  <a:srgbClr val="2576E4"/>
                </a:solidFill>
                <a:latin typeface="Times New Roman" panose="02020603050405020304" pitchFamily="18" charset="0"/>
                <a:cs typeface="Times New Roman" panose="02020603050405020304" pitchFamily="18" charset="0"/>
              </a:rPr>
              <a:t>cách</a:t>
            </a:r>
            <a:r>
              <a:rPr lang="en-US" sz="3399" dirty="0">
                <a:solidFill>
                  <a:srgbClr val="2576E4"/>
                </a:solidFill>
                <a:latin typeface="Times New Roman" panose="02020603050405020304" pitchFamily="18" charset="0"/>
                <a:cs typeface="Times New Roman" panose="02020603050405020304" pitchFamily="18" charset="0"/>
              </a:rPr>
              <a:t> </a:t>
            </a:r>
            <a:r>
              <a:rPr lang="en-US" sz="3399" dirty="0" err="1">
                <a:solidFill>
                  <a:srgbClr val="2576E4"/>
                </a:solidFill>
                <a:latin typeface="Times New Roman" panose="02020603050405020304" pitchFamily="18" charset="0"/>
                <a:cs typeface="Times New Roman" panose="02020603050405020304" pitchFamily="18" charset="0"/>
              </a:rPr>
              <a:t>tránh</a:t>
            </a:r>
            <a:r>
              <a:rPr lang="en-US" sz="3399" dirty="0">
                <a:solidFill>
                  <a:srgbClr val="2576E4"/>
                </a:solidFill>
                <a:latin typeface="Times New Roman" panose="02020603050405020304" pitchFamily="18" charset="0"/>
                <a:cs typeface="Times New Roman" panose="02020603050405020304" pitchFamily="18" charset="0"/>
              </a:rPr>
              <a:t> </a:t>
            </a:r>
            <a:r>
              <a:rPr lang="en-US" sz="3399" dirty="0" err="1">
                <a:solidFill>
                  <a:srgbClr val="2576E4"/>
                </a:solidFill>
                <a:latin typeface="Times New Roman" panose="02020603050405020304" pitchFamily="18" charset="0"/>
                <a:cs typeface="Times New Roman" panose="02020603050405020304" pitchFamily="18" charset="0"/>
              </a:rPr>
              <a:t>các</a:t>
            </a:r>
            <a:r>
              <a:rPr lang="en-US" sz="3399" dirty="0">
                <a:solidFill>
                  <a:srgbClr val="2576E4"/>
                </a:solidFill>
                <a:latin typeface="Times New Roman" panose="02020603050405020304" pitchFamily="18" charset="0"/>
                <a:cs typeface="Times New Roman" panose="02020603050405020304" pitchFamily="18" charset="0"/>
              </a:rPr>
              <a:t> </a:t>
            </a:r>
            <a:r>
              <a:rPr lang="en-US" sz="3399" dirty="0" err="1">
                <a:solidFill>
                  <a:srgbClr val="2576E4"/>
                </a:solidFill>
                <a:latin typeface="Times New Roman" panose="02020603050405020304" pitchFamily="18" charset="0"/>
                <a:cs typeface="Times New Roman" panose="02020603050405020304" pitchFamily="18" charset="0"/>
              </a:rPr>
              <a:t>yếu</a:t>
            </a:r>
            <a:r>
              <a:rPr lang="en-US" sz="3399" dirty="0">
                <a:solidFill>
                  <a:srgbClr val="2576E4"/>
                </a:solidFill>
                <a:latin typeface="Times New Roman" panose="02020603050405020304" pitchFamily="18" charset="0"/>
                <a:cs typeface="Times New Roman" panose="02020603050405020304" pitchFamily="18" charset="0"/>
              </a:rPr>
              <a:t> </a:t>
            </a:r>
            <a:r>
              <a:rPr lang="en-US" sz="3399" dirty="0" err="1">
                <a:solidFill>
                  <a:srgbClr val="2576E4"/>
                </a:solidFill>
                <a:latin typeface="Times New Roman" panose="02020603050405020304" pitchFamily="18" charset="0"/>
                <a:cs typeface="Times New Roman" panose="02020603050405020304" pitchFamily="18" charset="0"/>
              </a:rPr>
              <a:t>tố</a:t>
            </a:r>
            <a:r>
              <a:rPr lang="en-US" sz="3399" dirty="0">
                <a:solidFill>
                  <a:srgbClr val="2576E4"/>
                </a:solidFill>
                <a:latin typeface="Times New Roman" panose="02020603050405020304" pitchFamily="18" charset="0"/>
                <a:cs typeface="Times New Roman" panose="02020603050405020304" pitchFamily="18" charset="0"/>
              </a:rPr>
              <a:t> </a:t>
            </a:r>
            <a:r>
              <a:rPr lang="en-US" sz="3399" dirty="0" err="1">
                <a:solidFill>
                  <a:srgbClr val="2576E4"/>
                </a:solidFill>
                <a:latin typeface="Times New Roman" panose="02020603050405020304" pitchFamily="18" charset="0"/>
                <a:cs typeface="Times New Roman" panose="02020603050405020304" pitchFamily="18" charset="0"/>
              </a:rPr>
              <a:t>gây</a:t>
            </a:r>
            <a:r>
              <a:rPr lang="en-US" sz="3399" dirty="0">
                <a:solidFill>
                  <a:srgbClr val="2576E4"/>
                </a:solidFill>
                <a:latin typeface="Times New Roman" panose="02020603050405020304" pitchFamily="18" charset="0"/>
                <a:cs typeface="Times New Roman" panose="02020603050405020304" pitchFamily="18" charset="0"/>
              </a:rPr>
              <a:t> </a:t>
            </a:r>
            <a:r>
              <a:rPr lang="en-US" sz="3399" dirty="0" err="1">
                <a:solidFill>
                  <a:srgbClr val="2576E4"/>
                </a:solidFill>
                <a:latin typeface="Times New Roman" panose="02020603050405020304" pitchFamily="18" charset="0"/>
                <a:cs typeface="Times New Roman" panose="02020603050405020304" pitchFamily="18" charset="0"/>
              </a:rPr>
              <a:t>tổn</a:t>
            </a:r>
            <a:r>
              <a:rPr lang="en-US" sz="3399" dirty="0">
                <a:solidFill>
                  <a:srgbClr val="2576E4"/>
                </a:solidFill>
                <a:latin typeface="Times New Roman" panose="02020603050405020304" pitchFamily="18" charset="0"/>
                <a:cs typeface="Times New Roman" panose="02020603050405020304" pitchFamily="18" charset="0"/>
              </a:rPr>
              <a:t> </a:t>
            </a:r>
            <a:r>
              <a:rPr lang="en-US" sz="3399" dirty="0" err="1">
                <a:solidFill>
                  <a:srgbClr val="2576E4"/>
                </a:solidFill>
                <a:latin typeface="Times New Roman" panose="02020603050405020304" pitchFamily="18" charset="0"/>
                <a:cs typeface="Times New Roman" panose="02020603050405020304" pitchFamily="18" charset="0"/>
              </a:rPr>
              <a:t>thương</a:t>
            </a:r>
            <a:r>
              <a:rPr lang="en-US" sz="3399" dirty="0">
                <a:solidFill>
                  <a:srgbClr val="2576E4"/>
                </a:solidFill>
                <a:latin typeface="Times New Roman" panose="02020603050405020304" pitchFamily="18" charset="0"/>
                <a:cs typeface="Times New Roman" panose="02020603050405020304" pitchFamily="18" charset="0"/>
              </a:rPr>
              <a:t> </a:t>
            </a:r>
            <a:r>
              <a:rPr lang="en-US" sz="3399" dirty="0" err="1">
                <a:solidFill>
                  <a:srgbClr val="2576E4"/>
                </a:solidFill>
                <a:latin typeface="Times New Roman" panose="02020603050405020304" pitchFamily="18" charset="0"/>
                <a:cs typeface="Times New Roman" panose="02020603050405020304" pitchFamily="18" charset="0"/>
              </a:rPr>
              <a:t>đường</a:t>
            </a:r>
            <a:r>
              <a:rPr lang="en-US" sz="3399" dirty="0">
                <a:solidFill>
                  <a:srgbClr val="2576E4"/>
                </a:solidFill>
                <a:latin typeface="Times New Roman" panose="02020603050405020304" pitchFamily="18" charset="0"/>
                <a:cs typeface="Times New Roman" panose="02020603050405020304" pitchFamily="18" charset="0"/>
              </a:rPr>
              <a:t> </a:t>
            </a:r>
            <a:r>
              <a:rPr lang="en-US" sz="3399" dirty="0" err="1">
                <a:solidFill>
                  <a:srgbClr val="2576E4"/>
                </a:solidFill>
                <a:latin typeface="Times New Roman" panose="02020603050405020304" pitchFamily="18" charset="0"/>
                <a:cs typeface="Times New Roman" panose="02020603050405020304" pitchFamily="18" charset="0"/>
              </a:rPr>
              <a:t>tiêu</a:t>
            </a:r>
            <a:r>
              <a:rPr lang="en-US" sz="3399" dirty="0">
                <a:solidFill>
                  <a:srgbClr val="2576E4"/>
                </a:solidFill>
                <a:latin typeface="Times New Roman" panose="02020603050405020304" pitchFamily="18" charset="0"/>
                <a:cs typeface="Times New Roman" panose="02020603050405020304" pitchFamily="18" charset="0"/>
              </a:rPr>
              <a:t> </a:t>
            </a:r>
            <a:r>
              <a:rPr lang="en-US" sz="3399" dirty="0" err="1">
                <a:solidFill>
                  <a:srgbClr val="2576E4"/>
                </a:solidFill>
                <a:latin typeface="Times New Roman" panose="02020603050405020304" pitchFamily="18" charset="0"/>
                <a:cs typeface="Times New Roman" panose="02020603050405020304" pitchFamily="18" charset="0"/>
              </a:rPr>
              <a:t>hoá</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a:solidFill>
                  <a:srgbClr val="B76943"/>
                </a:solidFill>
                <a:latin typeface="Times New Roman" panose="02020603050405020304" pitchFamily="18" charset="0"/>
                <a:cs typeface="Times New Roman" panose="02020603050405020304" pitchFamily="18" charset="0"/>
              </a:rPr>
              <a:t>THỨC ĂN</a:t>
            </a:r>
            <a:r>
              <a:rPr lang="en-US" sz="3399" dirty="0">
                <a:solidFill>
                  <a:srgbClr val="000000"/>
                </a:solidFill>
                <a:latin typeface="Times New Roman" panose="02020603050405020304" pitchFamily="18" charset="0"/>
                <a:cs typeface="Times New Roman" panose="02020603050405020304" pitchFamily="18" charset="0"/>
              </a:rPr>
              <a:t> - </a:t>
            </a:r>
            <a:r>
              <a:rPr lang="en-US" sz="3399" dirty="0">
                <a:solidFill>
                  <a:srgbClr val="8C52FF"/>
                </a:solidFill>
                <a:latin typeface="Times New Roman" panose="02020603050405020304" pitchFamily="18" charset="0"/>
                <a:cs typeface="Times New Roman" panose="02020603050405020304" pitchFamily="18" charset="0"/>
              </a:rPr>
              <a:t>ĐỒ UỐNG </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a:solidFill>
                  <a:srgbClr val="1CC272"/>
                </a:solidFill>
                <a:latin typeface="Times New Roman" panose="02020603050405020304" pitchFamily="18" charset="0"/>
                <a:cs typeface="Times New Roman" panose="02020603050405020304" pitchFamily="18" charset="0"/>
              </a:rPr>
              <a:t>LỐI SỐNG.</a:t>
            </a:r>
          </a:p>
          <a:p>
            <a:pPr marL="734059" lvl="1" indent="-367030">
              <a:lnSpc>
                <a:spcPct val="150000"/>
              </a:lnSpc>
              <a:buFont typeface="Arial"/>
              <a:buChar char="•"/>
            </a:pPr>
            <a:r>
              <a:rPr lang="en-US" sz="3399" dirty="0" err="1">
                <a:solidFill>
                  <a:srgbClr val="000000"/>
                </a:solidFill>
                <a:latin typeface="Times New Roman" panose="02020603050405020304" pitchFamily="18" charset="0"/>
                <a:cs typeface="Times New Roman" panose="02020603050405020304" pitchFamily="18" charset="0"/>
              </a:rPr>
              <a:t>Làm</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sạch</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đường</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tiêu</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hoá</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bằng</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a:solidFill>
                  <a:srgbClr val="FF5757"/>
                </a:solidFill>
                <a:latin typeface="Times New Roman" panose="02020603050405020304" pitchFamily="18" charset="0"/>
                <a:cs typeface="Times New Roman" panose="02020603050405020304" pitchFamily="18" charset="0"/>
              </a:rPr>
              <a:t>DINH DƯỠNG TẾ BÀO </a:t>
            </a:r>
            <a:r>
              <a:rPr lang="en-US" sz="3399" dirty="0" err="1">
                <a:solidFill>
                  <a:srgbClr val="FF5757"/>
                </a:solidFill>
                <a:latin typeface="Times New Roman" panose="02020603050405020304" pitchFamily="18" charset="0"/>
                <a:cs typeface="Times New Roman" panose="02020603050405020304" pitchFamily="18" charset="0"/>
              </a:rPr>
              <a:t>có</a:t>
            </a:r>
            <a:r>
              <a:rPr lang="en-US" sz="3399" dirty="0">
                <a:solidFill>
                  <a:srgbClr val="FF5757"/>
                </a:solidFill>
                <a:latin typeface="Times New Roman" panose="02020603050405020304" pitchFamily="18" charset="0"/>
                <a:cs typeface="Times New Roman" panose="02020603050405020304" pitchFamily="18" charset="0"/>
              </a:rPr>
              <a:t> </a:t>
            </a:r>
            <a:r>
              <a:rPr lang="en-US" sz="3399" dirty="0" err="1">
                <a:solidFill>
                  <a:srgbClr val="FF5757"/>
                </a:solidFill>
                <a:latin typeface="Times New Roman" panose="02020603050405020304" pitchFamily="18" charset="0"/>
                <a:cs typeface="Times New Roman" panose="02020603050405020304" pitchFamily="18" charset="0"/>
              </a:rPr>
              <a:t>các</a:t>
            </a:r>
            <a:r>
              <a:rPr lang="en-US" sz="3399" dirty="0">
                <a:solidFill>
                  <a:srgbClr val="FF5757"/>
                </a:solidFill>
                <a:latin typeface="Times New Roman" panose="02020603050405020304" pitchFamily="18" charset="0"/>
                <a:cs typeface="Times New Roman" panose="02020603050405020304" pitchFamily="18" charset="0"/>
              </a:rPr>
              <a:t> </a:t>
            </a:r>
            <a:r>
              <a:rPr lang="en-US" sz="3399" dirty="0" err="1">
                <a:solidFill>
                  <a:srgbClr val="FF5757"/>
                </a:solidFill>
                <a:latin typeface="Times New Roman" panose="02020603050405020304" pitchFamily="18" charset="0"/>
                <a:cs typeface="Times New Roman" panose="02020603050405020304" pitchFamily="18" charset="0"/>
              </a:rPr>
              <a:t>lợi</a:t>
            </a:r>
            <a:r>
              <a:rPr lang="en-US" sz="3399" dirty="0">
                <a:solidFill>
                  <a:srgbClr val="FF5757"/>
                </a:solidFill>
                <a:latin typeface="Times New Roman" panose="02020603050405020304" pitchFamily="18" charset="0"/>
                <a:cs typeface="Times New Roman" panose="02020603050405020304" pitchFamily="18" charset="0"/>
              </a:rPr>
              <a:t> </a:t>
            </a:r>
            <a:r>
              <a:rPr lang="en-US" sz="3399" dirty="0" err="1">
                <a:solidFill>
                  <a:srgbClr val="FF5757"/>
                </a:solidFill>
                <a:latin typeface="Times New Roman" panose="02020603050405020304" pitchFamily="18" charset="0"/>
                <a:cs typeface="Times New Roman" panose="02020603050405020304" pitchFamily="18" charset="0"/>
              </a:rPr>
              <a:t>ích</a:t>
            </a:r>
            <a:r>
              <a:rPr lang="en-US" sz="3399" dirty="0">
                <a:solidFill>
                  <a:srgbClr val="FF5757"/>
                </a:solidFill>
                <a:latin typeface="Times New Roman" panose="02020603050405020304" pitchFamily="18" charset="0"/>
                <a:cs typeface="Times New Roman" panose="02020603050405020304" pitchFamily="18" charset="0"/>
              </a:rPr>
              <a:t>:</a:t>
            </a:r>
          </a:p>
          <a:p>
            <a:pPr>
              <a:lnSpc>
                <a:spcPct val="150000"/>
              </a:lnSpc>
            </a:pPr>
            <a:r>
              <a:rPr lang="en-US" sz="3399" dirty="0">
                <a:solidFill>
                  <a:srgbClr val="000000"/>
                </a:solidFill>
                <a:latin typeface="Times New Roman" panose="02020603050405020304" pitchFamily="18" charset="0"/>
                <a:cs typeface="Times New Roman" panose="02020603050405020304" pitchFamily="18" charset="0"/>
              </a:rPr>
              <a:t>        - </a:t>
            </a:r>
            <a:r>
              <a:rPr lang="en-US" sz="3399" dirty="0">
                <a:solidFill>
                  <a:srgbClr val="E11E1E"/>
                </a:solidFill>
                <a:latin typeface="Times New Roman" panose="02020603050405020304" pitchFamily="18" charset="0"/>
                <a:cs typeface="Times New Roman" panose="02020603050405020304" pitchFamily="18" charset="0"/>
              </a:rPr>
              <a:t>LÀM SẠCH </a:t>
            </a:r>
            <a:r>
              <a:rPr lang="en-US" sz="3399" dirty="0">
                <a:solidFill>
                  <a:srgbClr val="000000"/>
                </a:solidFill>
                <a:latin typeface="Times New Roman" panose="02020603050405020304" pitchFamily="18" charset="0"/>
                <a:cs typeface="Times New Roman" panose="02020603050405020304" pitchFamily="18" charset="0"/>
              </a:rPr>
              <a:t>&amp; </a:t>
            </a:r>
            <a:r>
              <a:rPr lang="en-US" sz="3399" dirty="0">
                <a:solidFill>
                  <a:srgbClr val="5E17EB"/>
                </a:solidFill>
                <a:latin typeface="Times New Roman" panose="02020603050405020304" pitchFamily="18" charset="0"/>
                <a:cs typeface="Times New Roman" panose="02020603050405020304" pitchFamily="18" charset="0"/>
              </a:rPr>
              <a:t>PHỤC HỒI </a:t>
            </a:r>
            <a:r>
              <a:rPr lang="en-US" sz="3399" dirty="0" err="1">
                <a:solidFill>
                  <a:srgbClr val="000000"/>
                </a:solidFill>
                <a:latin typeface="Times New Roman" panose="02020603050405020304" pitchFamily="18" charset="0"/>
                <a:cs typeface="Times New Roman" panose="02020603050405020304" pitchFamily="18" charset="0"/>
              </a:rPr>
              <a:t>hệ</a:t>
            </a:r>
            <a:r>
              <a:rPr lang="en-US" sz="3399" dirty="0">
                <a:solidFill>
                  <a:srgbClr val="000000"/>
                </a:solidFill>
                <a:latin typeface="Times New Roman" panose="02020603050405020304" pitchFamily="18" charset="0"/>
                <a:cs typeface="Times New Roman" panose="02020603050405020304" pitchFamily="18" charset="0"/>
              </a:rPr>
              <a:t> vi </a:t>
            </a:r>
            <a:r>
              <a:rPr lang="en-US" sz="3399" dirty="0" err="1">
                <a:solidFill>
                  <a:srgbClr val="000000"/>
                </a:solidFill>
                <a:latin typeface="Times New Roman" panose="02020603050405020304" pitchFamily="18" charset="0"/>
                <a:cs typeface="Times New Roman" panose="02020603050405020304" pitchFamily="18" charset="0"/>
              </a:rPr>
              <a:t>nhung</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mao</a:t>
            </a:r>
            <a:r>
              <a:rPr lang="en-US" sz="3399" dirty="0">
                <a:solidFill>
                  <a:srgbClr val="000000"/>
                </a:solidFill>
                <a:latin typeface="Times New Roman" panose="02020603050405020304" pitchFamily="18" charset="0"/>
                <a:cs typeface="Times New Roman" panose="02020603050405020304" pitchFamily="18" charset="0"/>
              </a:rPr>
              <a:t>.</a:t>
            </a:r>
          </a:p>
          <a:p>
            <a:pPr>
              <a:lnSpc>
                <a:spcPct val="150000"/>
              </a:lnSpc>
            </a:pPr>
            <a:r>
              <a:rPr lang="en-US" sz="3399" dirty="0">
                <a:solidFill>
                  <a:srgbClr val="000000"/>
                </a:solidFill>
                <a:latin typeface="Times New Roman" panose="02020603050405020304" pitchFamily="18" charset="0"/>
                <a:cs typeface="Times New Roman" panose="02020603050405020304" pitchFamily="18" charset="0"/>
              </a:rPr>
              <a:t>        - </a:t>
            </a:r>
            <a:r>
              <a:rPr lang="en-US" sz="3399" dirty="0">
                <a:solidFill>
                  <a:srgbClr val="3C88EF"/>
                </a:solidFill>
                <a:latin typeface="Times New Roman" panose="02020603050405020304" pitchFamily="18" charset="0"/>
                <a:cs typeface="Times New Roman" panose="02020603050405020304" pitchFamily="18" charset="0"/>
              </a:rPr>
              <a:t>HẤP THU</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tối</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đa</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chất</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dinh</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dưỡng</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bảo</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vệ</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cơ</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thể</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khỏi</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độc</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tố</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và</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các</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chất</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gây</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hại</a:t>
            </a:r>
            <a:r>
              <a:rPr lang="en-US" sz="3399" dirty="0">
                <a:solidFill>
                  <a:srgbClr val="000000"/>
                </a:solidFill>
                <a:latin typeface="Times New Roman" panose="02020603050405020304" pitchFamily="18" charset="0"/>
                <a:cs typeface="Times New Roman" panose="02020603050405020304" pitchFamily="18" charset="0"/>
              </a:rPr>
              <a:t>.</a:t>
            </a:r>
          </a:p>
          <a:p>
            <a:pPr>
              <a:lnSpc>
                <a:spcPct val="150000"/>
              </a:lnSpc>
            </a:pPr>
            <a:r>
              <a:rPr lang="en-US" sz="3399" dirty="0">
                <a:solidFill>
                  <a:srgbClr val="000000"/>
                </a:solidFill>
                <a:latin typeface="Times New Roman" panose="02020603050405020304" pitchFamily="18" charset="0"/>
                <a:cs typeface="Times New Roman" panose="02020603050405020304" pitchFamily="18" charset="0"/>
              </a:rPr>
              <a:t>        - </a:t>
            </a:r>
            <a:r>
              <a:rPr lang="en-US" sz="3399" dirty="0">
                <a:solidFill>
                  <a:srgbClr val="00B050"/>
                </a:solidFill>
                <a:latin typeface="Times New Roman" panose="02020603050405020304" pitchFamily="18" charset="0"/>
                <a:cs typeface="Times New Roman" panose="02020603050405020304" pitchFamily="18" charset="0"/>
              </a:rPr>
              <a:t>TÁI TẠO </a:t>
            </a:r>
            <a:r>
              <a:rPr lang="en-US" sz="3399" dirty="0" err="1">
                <a:solidFill>
                  <a:srgbClr val="000000"/>
                </a:solidFill>
                <a:latin typeface="Times New Roman" panose="02020603050405020304" pitchFamily="18" charset="0"/>
                <a:cs typeface="Times New Roman" panose="02020603050405020304" pitchFamily="18" charset="0"/>
              </a:rPr>
              <a:t>các</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tế</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bào</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khoẻ</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và</a:t>
            </a:r>
            <a:r>
              <a:rPr lang="en-US" sz="3399" dirty="0">
                <a:solidFill>
                  <a:srgbClr val="000000"/>
                </a:solidFill>
                <a:latin typeface="Times New Roman" panose="02020603050405020304" pitchFamily="18" charset="0"/>
                <a:cs typeface="Times New Roman" panose="02020603050405020304" pitchFamily="18" charset="0"/>
              </a:rPr>
              <a:t> </a:t>
            </a:r>
            <a:r>
              <a:rPr lang="en-US" sz="3399" dirty="0" err="1">
                <a:solidFill>
                  <a:srgbClr val="000000"/>
                </a:solidFill>
                <a:latin typeface="Times New Roman" panose="02020603050405020304" pitchFamily="18" charset="0"/>
                <a:cs typeface="Times New Roman" panose="02020603050405020304" pitchFamily="18" charset="0"/>
              </a:rPr>
              <a:t>mạnh</a:t>
            </a:r>
            <a:r>
              <a:rPr lang="en-US" sz="3399" dirty="0">
                <a:solidFill>
                  <a:srgbClr val="000000"/>
                </a:solidFill>
                <a:latin typeface="Times New Roman" panose="02020603050405020304" pitchFamily="18" charset="0"/>
                <a:cs typeface="Times New Roman" panose="02020603050405020304" pitchFamily="18" charset="0"/>
              </a:rPr>
              <a:t>.</a:t>
            </a:r>
          </a:p>
        </p:txBody>
      </p:sp>
      <p:sp>
        <p:nvSpPr>
          <p:cNvPr id="5" name="TextBox 5"/>
          <p:cNvSpPr txBox="1"/>
          <p:nvPr/>
        </p:nvSpPr>
        <p:spPr>
          <a:xfrm>
            <a:off x="5913425" y="432053"/>
            <a:ext cx="6461150" cy="1193800"/>
          </a:xfrm>
          <a:prstGeom prst="rect">
            <a:avLst/>
          </a:prstGeom>
        </p:spPr>
        <p:txBody>
          <a:bodyPr lIns="0" tIns="0" rIns="0" bIns="0" rtlCol="0" anchor="t">
            <a:spAutoFit/>
          </a:bodyPr>
          <a:lstStyle/>
          <a:p>
            <a:pPr algn="ctr">
              <a:lnSpc>
                <a:spcPts val="9799"/>
              </a:lnSpc>
            </a:pPr>
            <a:r>
              <a:rPr lang="en-US" sz="6999" dirty="0">
                <a:solidFill>
                  <a:srgbClr val="E11E1E"/>
                </a:solidFill>
                <a:latin typeface="Noto Sans Bold"/>
              </a:rPr>
              <a:t>TÓM TẮT BÀI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8055" y="2380849"/>
            <a:ext cx="17989059" cy="7906151"/>
          </a:xfrm>
          <a:custGeom>
            <a:avLst/>
            <a:gdLst/>
            <a:ahLst/>
            <a:cxnLst/>
            <a:rect l="l" t="t" r="r" b="b"/>
            <a:pathLst>
              <a:path w="17989059" h="7906151">
                <a:moveTo>
                  <a:pt x="0" y="0"/>
                </a:moveTo>
                <a:lnTo>
                  <a:pt x="17989059" y="0"/>
                </a:lnTo>
                <a:lnTo>
                  <a:pt x="17989059" y="7906151"/>
                </a:lnTo>
                <a:lnTo>
                  <a:pt x="0" y="7906151"/>
                </a:lnTo>
                <a:lnTo>
                  <a:pt x="0" y="0"/>
                </a:lnTo>
                <a:close/>
              </a:path>
            </a:pathLst>
          </a:custGeom>
          <a:blipFill>
            <a:blip r:embed="rId2"/>
            <a:stretch>
              <a:fillRect t="-10891" b="-6520"/>
            </a:stretch>
          </a:blipFill>
        </p:spPr>
      </p:sp>
      <p:sp>
        <p:nvSpPr>
          <p:cNvPr id="3" name="TextBox 3"/>
          <p:cNvSpPr txBox="1"/>
          <p:nvPr/>
        </p:nvSpPr>
        <p:spPr>
          <a:xfrm>
            <a:off x="256110" y="203568"/>
            <a:ext cx="18031890" cy="1820545"/>
          </a:xfrm>
          <a:prstGeom prst="rect">
            <a:avLst/>
          </a:prstGeom>
        </p:spPr>
        <p:txBody>
          <a:bodyPr lIns="0" tIns="0" rIns="0" bIns="0" rtlCol="0" anchor="t">
            <a:spAutoFit/>
          </a:bodyPr>
          <a:lstStyle/>
          <a:p>
            <a:pPr algn="ctr">
              <a:lnSpc>
                <a:spcPts val="7279"/>
              </a:lnSpc>
            </a:pPr>
            <a:r>
              <a:rPr lang="en-US" sz="5199" dirty="0">
                <a:solidFill>
                  <a:srgbClr val="000000"/>
                </a:solidFill>
                <a:latin typeface="Times New Roman" panose="02020603050405020304" pitchFamily="18" charset="0"/>
                <a:cs typeface="Times New Roman" panose="02020603050405020304" pitchFamily="18" charset="0"/>
              </a:rPr>
              <a:t>CHÚC MỪNG CÁC ANH CHỊ VÀ CÁC BẠN ĐÃ HOÀN THÀNH CHUYÊN ĐỀ NGÀY 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68</TotalTime>
  <Words>1188</Words>
  <Application>Microsoft Office PowerPoint</Application>
  <PresentationFormat>Custom</PresentationFormat>
  <Paragraphs>123</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Noto Serif Display</vt:lpstr>
      <vt:lpstr>Calibri</vt:lpstr>
      <vt:lpstr>Times New Roman</vt:lpstr>
      <vt:lpstr>Noto Serif Display Bold</vt:lpstr>
      <vt:lpstr>Arial</vt:lpstr>
      <vt:lpstr>Noto Sans</vt:lpstr>
      <vt:lpstr>Noto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3: DINH DƯỠNG TẾ BÀO</dc:title>
  <cp:lastModifiedBy>Administrator</cp:lastModifiedBy>
  <cp:revision>9</cp:revision>
  <dcterms:created xsi:type="dcterms:W3CDTF">2006-08-16T00:00:00Z</dcterms:created>
  <dcterms:modified xsi:type="dcterms:W3CDTF">2024-05-21T10:33:32Z</dcterms:modified>
  <dc:identifier>DAF4OP--wx0</dc:identifier>
</cp:coreProperties>
</file>