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Noto Sans Bold" panose="020B0604020202020204" charset="0"/>
      <p:regular r:id="rId23"/>
      <p:bold r:id="rId24"/>
    </p:embeddedFont>
    <p:embeddedFont>
      <p:font typeface="Noto Serif Display" panose="020B0604020202020204"/>
      <p:regular r:id="rId25"/>
    </p:embeddedFont>
    <p:embeddedFont>
      <p:font typeface="Noto Serif Display Bold" panose="020B0604020202020204"/>
      <p:regular r:id="rId26"/>
      <p:bold r:id="rId27"/>
    </p:embeddedFont>
    <p:embeddedFont>
      <p:font typeface="Rokkitt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8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54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D1018-5586-4FF7-A6F4-EB98002E1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DE1E5-DB7E-4E9C-B7A0-C46ABDEC8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1552A-FF5D-4360-8440-19953363A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F214-D5E7-4049-81DC-9375918A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3F433-6770-42E5-A02B-F69F9F21E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9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4D5A-A6AA-4E94-94F8-07215211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9E7A5-52DB-4068-A91E-1BB7D8C6A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8366A-1C50-4AAE-9C25-8E999F44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213C4-643F-4E7E-8EA0-6C066AC9A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E327D-F76D-46B8-B152-95B54B77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5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D9CAB-DAE0-47AA-A68F-574399A57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3E330-84F8-49BE-A0C2-F86DB6179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D9E1A-0AAA-425B-97AA-FA7CD90A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899F-4775-48F0-A237-FABFE63AC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B966D-E23F-4857-A238-41C1B16E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4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F32B-E388-44F3-AEE1-57AF898C2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7EDE2-DB42-4006-9F86-B235A1C31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0CDC7-FE0D-4070-A39A-8861C595F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62C0C-0334-41A7-AA7F-A79017DCA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C2619-DE3F-42AF-848A-275CCDB8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E8D4F-3922-4E73-B532-A1C156AB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01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A1215-7383-461B-BFD8-0AF1E2B4D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00493-F4F2-4BB0-AFE3-3D00807EB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BBADA-AEFD-4FD9-BB60-D1E1EDDB6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578FA-C70D-45A8-A74C-68902AC6F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7AB440-8D25-4E4B-9DB0-E45DB9FEC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DF10A-EC6E-4432-A99B-9FD518C1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599180-A92F-4E31-B55C-7B18BD5E8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092D89-20D7-4907-B0C8-EB289A64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2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5B3C-12EA-49EA-872B-DB65F561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108E1-426B-40DA-ACD8-94DE55A7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0C967-035E-4B70-BBC3-3A98A3DE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0D6F7-E272-460E-B10D-F414480E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0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06C54C-9368-459F-B982-E289AD3D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85A9C-4C34-441D-BD89-E77CDA65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DD34D-020C-4FB8-86B4-91ACD182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9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D03DD-4721-4F00-ABF6-BF635BCD4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06B0E-8819-408B-9E94-3CE1A60C5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648F-2DB4-491D-84BB-C65770129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07194-07A8-4D90-8155-7CA768A2A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CE59-FDBD-49CD-8A34-3CD421E4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6FBCD-7E7F-4AE3-B12A-8CF0C23D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97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D731D-B498-43FA-AE89-038601CC7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9BA926-0217-4348-B609-95401547C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B37AB-C543-47CB-A9E0-1980C7718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5FDF8-94DD-4078-9F8D-6B180288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74ABA-FA5B-466C-9DDC-F0560469D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B8852-9974-4F8B-B4F9-F933A05D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7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244E-2C90-41BD-989F-AC8289D9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A229A-4390-4594-B9C4-262FF1DB6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EA4C5-4A83-4AB8-8A7F-FC8D7417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4E487-497B-447B-B853-86F8C4054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5BF33-7D24-4986-897E-06D95FEB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6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1BE39F-B63E-4018-8D1C-4D2741A41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F2300-11C5-4C10-BF67-DE33EAD5A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9C2-4F18-403E-8438-85909661E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C2D15-BFE8-4384-B97E-7325F564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1586D-576D-4A4B-8034-FD104709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25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07EE00-DA27-421A-AAE4-3E1A59FF6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8FEE5-A47A-4883-8908-CF14D8D0F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45F32-831A-4F00-AAB2-0446645BD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10DA5-A2D3-4622-B05B-B031BFD75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C966C-957D-4846-BB92-B4FFC26AE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4300"/>
            <a:ext cx="18288000" cy="10515599"/>
            <a:chOff x="0" y="0"/>
            <a:chExt cx="3982957" cy="21333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2957" cy="2133381"/>
            </a:xfrm>
            <a:custGeom>
              <a:avLst/>
              <a:gdLst/>
              <a:ahLst/>
              <a:cxnLst/>
              <a:rect l="l" t="t" r="r" b="b"/>
              <a:pathLst>
                <a:path w="3982957" h="2133381">
                  <a:moveTo>
                    <a:pt x="0" y="0"/>
                  </a:moveTo>
                  <a:lnTo>
                    <a:pt x="3982957" y="0"/>
                  </a:lnTo>
                  <a:lnTo>
                    <a:pt x="3982957" y="2133381"/>
                  </a:lnTo>
                  <a:lnTo>
                    <a:pt x="0" y="2133381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VN"/>
            </a:p>
          </p:txBody>
        </p:sp>
      </p:grpSp>
      <p:sp>
        <p:nvSpPr>
          <p:cNvPr id="4" name="Freeform 4"/>
          <p:cNvSpPr/>
          <p:nvPr/>
        </p:nvSpPr>
        <p:spPr>
          <a:xfrm>
            <a:off x="10050490" y="0"/>
            <a:ext cx="8237510" cy="10287000"/>
          </a:xfrm>
          <a:custGeom>
            <a:avLst/>
            <a:gdLst/>
            <a:ahLst/>
            <a:cxnLst/>
            <a:rect l="l" t="t" r="r" b="b"/>
            <a:pathLst>
              <a:path w="8061562" h="9795554">
                <a:moveTo>
                  <a:pt x="0" y="0"/>
                </a:moveTo>
                <a:lnTo>
                  <a:pt x="8061562" y="0"/>
                </a:lnTo>
                <a:lnTo>
                  <a:pt x="8061562" y="9795553"/>
                </a:lnTo>
                <a:lnTo>
                  <a:pt x="0" y="9795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620" t="-8327" r="-43316"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6639989" y="5329714"/>
            <a:ext cx="201138" cy="191629"/>
            <a:chOff x="0" y="0"/>
            <a:chExt cx="1772920" cy="1689100"/>
          </a:xfrm>
        </p:grpSpPr>
        <p:sp>
          <p:nvSpPr>
            <p:cNvPr id="6" name="Freeform 6"/>
            <p:cNvSpPr/>
            <p:nvPr/>
          </p:nvSpPr>
          <p:spPr>
            <a:xfrm>
              <a:off x="-8890" y="-5080"/>
              <a:ext cx="1789430" cy="1701800"/>
            </a:xfrm>
            <a:custGeom>
              <a:avLst/>
              <a:gdLst/>
              <a:ahLst/>
              <a:cxnLst/>
              <a:rect l="l" t="t" r="r" b="b"/>
              <a:pathLst>
                <a:path w="1789430" h="1701800">
                  <a:moveTo>
                    <a:pt x="922020" y="21590"/>
                  </a:moveTo>
                  <a:lnTo>
                    <a:pt x="1172210" y="529590"/>
                  </a:lnTo>
                  <a:cubicBezTo>
                    <a:pt x="1176020" y="538480"/>
                    <a:pt x="1184910" y="544830"/>
                    <a:pt x="1195070" y="546100"/>
                  </a:cubicBezTo>
                  <a:lnTo>
                    <a:pt x="1755140" y="627380"/>
                  </a:lnTo>
                  <a:cubicBezTo>
                    <a:pt x="1779270" y="631190"/>
                    <a:pt x="1789430" y="661670"/>
                    <a:pt x="1771650" y="678180"/>
                  </a:cubicBezTo>
                  <a:lnTo>
                    <a:pt x="1366520" y="1073150"/>
                  </a:lnTo>
                  <a:cubicBezTo>
                    <a:pt x="1358900" y="1079500"/>
                    <a:pt x="1356360" y="1089660"/>
                    <a:pt x="1357630" y="1099820"/>
                  </a:cubicBezTo>
                  <a:lnTo>
                    <a:pt x="1452880" y="1658620"/>
                  </a:lnTo>
                  <a:cubicBezTo>
                    <a:pt x="1456690" y="1682750"/>
                    <a:pt x="1431290" y="1701800"/>
                    <a:pt x="1409700" y="1690370"/>
                  </a:cubicBezTo>
                  <a:lnTo>
                    <a:pt x="908050" y="1426210"/>
                  </a:lnTo>
                  <a:cubicBezTo>
                    <a:pt x="899160" y="1421130"/>
                    <a:pt x="889000" y="1421130"/>
                    <a:pt x="880110" y="1426210"/>
                  </a:cubicBezTo>
                  <a:lnTo>
                    <a:pt x="378460" y="1690370"/>
                  </a:lnTo>
                  <a:cubicBezTo>
                    <a:pt x="356870" y="1701800"/>
                    <a:pt x="331470" y="1682750"/>
                    <a:pt x="335280" y="1658620"/>
                  </a:cubicBezTo>
                  <a:lnTo>
                    <a:pt x="430530" y="1099820"/>
                  </a:lnTo>
                  <a:cubicBezTo>
                    <a:pt x="431800" y="1089660"/>
                    <a:pt x="429260" y="1080770"/>
                    <a:pt x="421640" y="1073150"/>
                  </a:cubicBezTo>
                  <a:lnTo>
                    <a:pt x="17780" y="678180"/>
                  </a:lnTo>
                  <a:cubicBezTo>
                    <a:pt x="0" y="660400"/>
                    <a:pt x="10160" y="631190"/>
                    <a:pt x="34290" y="627380"/>
                  </a:cubicBezTo>
                  <a:lnTo>
                    <a:pt x="594360" y="546100"/>
                  </a:lnTo>
                  <a:cubicBezTo>
                    <a:pt x="604520" y="544830"/>
                    <a:pt x="612140" y="538480"/>
                    <a:pt x="617220" y="529590"/>
                  </a:cubicBezTo>
                  <a:lnTo>
                    <a:pt x="867410" y="21590"/>
                  </a:lnTo>
                  <a:cubicBezTo>
                    <a:pt x="878840" y="0"/>
                    <a:pt x="910590" y="0"/>
                    <a:pt x="922020" y="2159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VN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6902393" y="5329714"/>
            <a:ext cx="201138" cy="191629"/>
            <a:chOff x="0" y="0"/>
            <a:chExt cx="1772920" cy="1689100"/>
          </a:xfrm>
        </p:grpSpPr>
        <p:sp>
          <p:nvSpPr>
            <p:cNvPr id="8" name="Freeform 8"/>
            <p:cNvSpPr/>
            <p:nvPr/>
          </p:nvSpPr>
          <p:spPr>
            <a:xfrm>
              <a:off x="-8890" y="-5080"/>
              <a:ext cx="1789430" cy="1701800"/>
            </a:xfrm>
            <a:custGeom>
              <a:avLst/>
              <a:gdLst/>
              <a:ahLst/>
              <a:cxnLst/>
              <a:rect l="l" t="t" r="r" b="b"/>
              <a:pathLst>
                <a:path w="1789430" h="1701800">
                  <a:moveTo>
                    <a:pt x="922020" y="21590"/>
                  </a:moveTo>
                  <a:lnTo>
                    <a:pt x="1172210" y="529590"/>
                  </a:lnTo>
                  <a:cubicBezTo>
                    <a:pt x="1176020" y="538480"/>
                    <a:pt x="1184910" y="544830"/>
                    <a:pt x="1195070" y="546100"/>
                  </a:cubicBezTo>
                  <a:lnTo>
                    <a:pt x="1755140" y="627380"/>
                  </a:lnTo>
                  <a:cubicBezTo>
                    <a:pt x="1779270" y="631190"/>
                    <a:pt x="1789430" y="661670"/>
                    <a:pt x="1771650" y="678180"/>
                  </a:cubicBezTo>
                  <a:lnTo>
                    <a:pt x="1366520" y="1073150"/>
                  </a:lnTo>
                  <a:cubicBezTo>
                    <a:pt x="1358900" y="1079500"/>
                    <a:pt x="1356360" y="1089660"/>
                    <a:pt x="1357630" y="1099820"/>
                  </a:cubicBezTo>
                  <a:lnTo>
                    <a:pt x="1452880" y="1658620"/>
                  </a:lnTo>
                  <a:cubicBezTo>
                    <a:pt x="1456690" y="1682750"/>
                    <a:pt x="1431290" y="1701800"/>
                    <a:pt x="1409700" y="1690370"/>
                  </a:cubicBezTo>
                  <a:lnTo>
                    <a:pt x="908050" y="1426210"/>
                  </a:lnTo>
                  <a:cubicBezTo>
                    <a:pt x="899160" y="1421130"/>
                    <a:pt x="889000" y="1421130"/>
                    <a:pt x="880110" y="1426210"/>
                  </a:cubicBezTo>
                  <a:lnTo>
                    <a:pt x="378460" y="1690370"/>
                  </a:lnTo>
                  <a:cubicBezTo>
                    <a:pt x="356870" y="1701800"/>
                    <a:pt x="331470" y="1682750"/>
                    <a:pt x="335280" y="1658620"/>
                  </a:cubicBezTo>
                  <a:lnTo>
                    <a:pt x="430530" y="1099820"/>
                  </a:lnTo>
                  <a:cubicBezTo>
                    <a:pt x="431800" y="1089660"/>
                    <a:pt x="429260" y="1080770"/>
                    <a:pt x="421640" y="1073150"/>
                  </a:cubicBezTo>
                  <a:lnTo>
                    <a:pt x="17780" y="678180"/>
                  </a:lnTo>
                  <a:cubicBezTo>
                    <a:pt x="0" y="660400"/>
                    <a:pt x="10160" y="631190"/>
                    <a:pt x="34290" y="627380"/>
                  </a:cubicBezTo>
                  <a:lnTo>
                    <a:pt x="594360" y="546100"/>
                  </a:lnTo>
                  <a:cubicBezTo>
                    <a:pt x="604520" y="544830"/>
                    <a:pt x="612140" y="538480"/>
                    <a:pt x="617220" y="529590"/>
                  </a:cubicBezTo>
                  <a:lnTo>
                    <a:pt x="867410" y="21590"/>
                  </a:lnTo>
                  <a:cubicBezTo>
                    <a:pt x="878840" y="0"/>
                    <a:pt x="910590" y="0"/>
                    <a:pt x="922020" y="2159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VN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7167476" y="5329714"/>
            <a:ext cx="201138" cy="191629"/>
            <a:chOff x="0" y="0"/>
            <a:chExt cx="1772920" cy="1689100"/>
          </a:xfrm>
        </p:grpSpPr>
        <p:sp>
          <p:nvSpPr>
            <p:cNvPr id="10" name="Freeform 10"/>
            <p:cNvSpPr/>
            <p:nvPr/>
          </p:nvSpPr>
          <p:spPr>
            <a:xfrm>
              <a:off x="-8890" y="-5080"/>
              <a:ext cx="1789430" cy="1701800"/>
            </a:xfrm>
            <a:custGeom>
              <a:avLst/>
              <a:gdLst/>
              <a:ahLst/>
              <a:cxnLst/>
              <a:rect l="l" t="t" r="r" b="b"/>
              <a:pathLst>
                <a:path w="1789430" h="1701800">
                  <a:moveTo>
                    <a:pt x="922020" y="21590"/>
                  </a:moveTo>
                  <a:lnTo>
                    <a:pt x="1172210" y="529590"/>
                  </a:lnTo>
                  <a:cubicBezTo>
                    <a:pt x="1176020" y="538480"/>
                    <a:pt x="1184910" y="544830"/>
                    <a:pt x="1195070" y="546100"/>
                  </a:cubicBezTo>
                  <a:lnTo>
                    <a:pt x="1755140" y="627380"/>
                  </a:lnTo>
                  <a:cubicBezTo>
                    <a:pt x="1779270" y="631190"/>
                    <a:pt x="1789430" y="661670"/>
                    <a:pt x="1771650" y="678180"/>
                  </a:cubicBezTo>
                  <a:lnTo>
                    <a:pt x="1366520" y="1073150"/>
                  </a:lnTo>
                  <a:cubicBezTo>
                    <a:pt x="1358900" y="1079500"/>
                    <a:pt x="1356360" y="1089660"/>
                    <a:pt x="1357630" y="1099820"/>
                  </a:cubicBezTo>
                  <a:lnTo>
                    <a:pt x="1452880" y="1658620"/>
                  </a:lnTo>
                  <a:cubicBezTo>
                    <a:pt x="1456690" y="1682750"/>
                    <a:pt x="1431290" y="1701800"/>
                    <a:pt x="1409700" y="1690370"/>
                  </a:cubicBezTo>
                  <a:lnTo>
                    <a:pt x="908050" y="1426210"/>
                  </a:lnTo>
                  <a:cubicBezTo>
                    <a:pt x="899160" y="1421130"/>
                    <a:pt x="889000" y="1421130"/>
                    <a:pt x="880110" y="1426210"/>
                  </a:cubicBezTo>
                  <a:lnTo>
                    <a:pt x="378460" y="1690370"/>
                  </a:lnTo>
                  <a:cubicBezTo>
                    <a:pt x="356870" y="1701800"/>
                    <a:pt x="331470" y="1682750"/>
                    <a:pt x="335280" y="1658620"/>
                  </a:cubicBezTo>
                  <a:lnTo>
                    <a:pt x="430530" y="1099820"/>
                  </a:lnTo>
                  <a:cubicBezTo>
                    <a:pt x="431800" y="1089660"/>
                    <a:pt x="429260" y="1080770"/>
                    <a:pt x="421640" y="1073150"/>
                  </a:cubicBezTo>
                  <a:lnTo>
                    <a:pt x="17780" y="678180"/>
                  </a:lnTo>
                  <a:cubicBezTo>
                    <a:pt x="0" y="660400"/>
                    <a:pt x="10160" y="631190"/>
                    <a:pt x="34290" y="627380"/>
                  </a:cubicBezTo>
                  <a:lnTo>
                    <a:pt x="594360" y="546100"/>
                  </a:lnTo>
                  <a:cubicBezTo>
                    <a:pt x="604520" y="544830"/>
                    <a:pt x="612140" y="538480"/>
                    <a:pt x="617220" y="529590"/>
                  </a:cubicBezTo>
                  <a:lnTo>
                    <a:pt x="867410" y="21590"/>
                  </a:lnTo>
                  <a:cubicBezTo>
                    <a:pt x="878840" y="0"/>
                    <a:pt x="910590" y="0"/>
                    <a:pt x="922020" y="2159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VN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7435236" y="5329714"/>
            <a:ext cx="201138" cy="191629"/>
            <a:chOff x="0" y="0"/>
            <a:chExt cx="1772920" cy="1689100"/>
          </a:xfrm>
        </p:grpSpPr>
        <p:sp>
          <p:nvSpPr>
            <p:cNvPr id="12" name="Freeform 12"/>
            <p:cNvSpPr/>
            <p:nvPr/>
          </p:nvSpPr>
          <p:spPr>
            <a:xfrm>
              <a:off x="-8890" y="-5080"/>
              <a:ext cx="1789430" cy="1701800"/>
            </a:xfrm>
            <a:custGeom>
              <a:avLst/>
              <a:gdLst/>
              <a:ahLst/>
              <a:cxnLst/>
              <a:rect l="l" t="t" r="r" b="b"/>
              <a:pathLst>
                <a:path w="1789430" h="1701800">
                  <a:moveTo>
                    <a:pt x="922020" y="21590"/>
                  </a:moveTo>
                  <a:lnTo>
                    <a:pt x="1172210" y="529590"/>
                  </a:lnTo>
                  <a:cubicBezTo>
                    <a:pt x="1176020" y="538480"/>
                    <a:pt x="1184910" y="544830"/>
                    <a:pt x="1195070" y="546100"/>
                  </a:cubicBezTo>
                  <a:lnTo>
                    <a:pt x="1755140" y="627380"/>
                  </a:lnTo>
                  <a:cubicBezTo>
                    <a:pt x="1779270" y="631190"/>
                    <a:pt x="1789430" y="661670"/>
                    <a:pt x="1771650" y="678180"/>
                  </a:cubicBezTo>
                  <a:lnTo>
                    <a:pt x="1366520" y="1073150"/>
                  </a:lnTo>
                  <a:cubicBezTo>
                    <a:pt x="1358900" y="1079500"/>
                    <a:pt x="1356360" y="1089660"/>
                    <a:pt x="1357630" y="1099820"/>
                  </a:cubicBezTo>
                  <a:lnTo>
                    <a:pt x="1452880" y="1658620"/>
                  </a:lnTo>
                  <a:cubicBezTo>
                    <a:pt x="1456690" y="1682750"/>
                    <a:pt x="1431290" y="1701800"/>
                    <a:pt x="1409700" y="1690370"/>
                  </a:cubicBezTo>
                  <a:lnTo>
                    <a:pt x="908050" y="1426210"/>
                  </a:lnTo>
                  <a:cubicBezTo>
                    <a:pt x="899160" y="1421130"/>
                    <a:pt x="889000" y="1421130"/>
                    <a:pt x="880110" y="1426210"/>
                  </a:cubicBezTo>
                  <a:lnTo>
                    <a:pt x="378460" y="1690370"/>
                  </a:lnTo>
                  <a:cubicBezTo>
                    <a:pt x="356870" y="1701800"/>
                    <a:pt x="331470" y="1682750"/>
                    <a:pt x="335280" y="1658620"/>
                  </a:cubicBezTo>
                  <a:lnTo>
                    <a:pt x="430530" y="1099820"/>
                  </a:lnTo>
                  <a:cubicBezTo>
                    <a:pt x="431800" y="1089660"/>
                    <a:pt x="429260" y="1080770"/>
                    <a:pt x="421640" y="1073150"/>
                  </a:cubicBezTo>
                  <a:lnTo>
                    <a:pt x="17780" y="678180"/>
                  </a:lnTo>
                  <a:cubicBezTo>
                    <a:pt x="0" y="660400"/>
                    <a:pt x="10160" y="631190"/>
                    <a:pt x="34290" y="627380"/>
                  </a:cubicBezTo>
                  <a:lnTo>
                    <a:pt x="594360" y="546100"/>
                  </a:lnTo>
                  <a:cubicBezTo>
                    <a:pt x="604520" y="544830"/>
                    <a:pt x="612140" y="538480"/>
                    <a:pt x="617220" y="529590"/>
                  </a:cubicBezTo>
                  <a:lnTo>
                    <a:pt x="867410" y="21590"/>
                  </a:lnTo>
                  <a:cubicBezTo>
                    <a:pt x="878840" y="0"/>
                    <a:pt x="910590" y="0"/>
                    <a:pt x="922020" y="2159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VN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7700318" y="5329714"/>
            <a:ext cx="201138" cy="191629"/>
            <a:chOff x="0" y="0"/>
            <a:chExt cx="1772920" cy="1689100"/>
          </a:xfrm>
        </p:grpSpPr>
        <p:sp>
          <p:nvSpPr>
            <p:cNvPr id="14" name="Freeform 14"/>
            <p:cNvSpPr/>
            <p:nvPr/>
          </p:nvSpPr>
          <p:spPr>
            <a:xfrm>
              <a:off x="-8890" y="-5080"/>
              <a:ext cx="1789430" cy="1701800"/>
            </a:xfrm>
            <a:custGeom>
              <a:avLst/>
              <a:gdLst/>
              <a:ahLst/>
              <a:cxnLst/>
              <a:rect l="l" t="t" r="r" b="b"/>
              <a:pathLst>
                <a:path w="1789430" h="1701800">
                  <a:moveTo>
                    <a:pt x="922020" y="21590"/>
                  </a:moveTo>
                  <a:lnTo>
                    <a:pt x="1172210" y="529590"/>
                  </a:lnTo>
                  <a:cubicBezTo>
                    <a:pt x="1176020" y="538480"/>
                    <a:pt x="1184910" y="544830"/>
                    <a:pt x="1195070" y="546100"/>
                  </a:cubicBezTo>
                  <a:lnTo>
                    <a:pt x="1755140" y="627380"/>
                  </a:lnTo>
                  <a:cubicBezTo>
                    <a:pt x="1779270" y="631190"/>
                    <a:pt x="1789430" y="661670"/>
                    <a:pt x="1771650" y="678180"/>
                  </a:cubicBezTo>
                  <a:lnTo>
                    <a:pt x="1366520" y="1073150"/>
                  </a:lnTo>
                  <a:cubicBezTo>
                    <a:pt x="1358900" y="1079500"/>
                    <a:pt x="1356360" y="1089660"/>
                    <a:pt x="1357630" y="1099820"/>
                  </a:cubicBezTo>
                  <a:lnTo>
                    <a:pt x="1452880" y="1658620"/>
                  </a:lnTo>
                  <a:cubicBezTo>
                    <a:pt x="1456690" y="1682750"/>
                    <a:pt x="1431290" y="1701800"/>
                    <a:pt x="1409700" y="1690370"/>
                  </a:cubicBezTo>
                  <a:lnTo>
                    <a:pt x="908050" y="1426210"/>
                  </a:lnTo>
                  <a:cubicBezTo>
                    <a:pt x="899160" y="1421130"/>
                    <a:pt x="889000" y="1421130"/>
                    <a:pt x="880110" y="1426210"/>
                  </a:cubicBezTo>
                  <a:lnTo>
                    <a:pt x="378460" y="1690370"/>
                  </a:lnTo>
                  <a:cubicBezTo>
                    <a:pt x="356870" y="1701800"/>
                    <a:pt x="331470" y="1682750"/>
                    <a:pt x="335280" y="1658620"/>
                  </a:cubicBezTo>
                  <a:lnTo>
                    <a:pt x="430530" y="1099820"/>
                  </a:lnTo>
                  <a:cubicBezTo>
                    <a:pt x="431800" y="1089660"/>
                    <a:pt x="429260" y="1080770"/>
                    <a:pt x="421640" y="1073150"/>
                  </a:cubicBezTo>
                  <a:lnTo>
                    <a:pt x="17780" y="678180"/>
                  </a:lnTo>
                  <a:cubicBezTo>
                    <a:pt x="0" y="660400"/>
                    <a:pt x="10160" y="631190"/>
                    <a:pt x="34290" y="627380"/>
                  </a:cubicBezTo>
                  <a:lnTo>
                    <a:pt x="594360" y="546100"/>
                  </a:lnTo>
                  <a:cubicBezTo>
                    <a:pt x="604520" y="544830"/>
                    <a:pt x="612140" y="538480"/>
                    <a:pt x="617220" y="529590"/>
                  </a:cubicBezTo>
                  <a:lnTo>
                    <a:pt x="867410" y="21590"/>
                  </a:lnTo>
                  <a:cubicBezTo>
                    <a:pt x="878840" y="0"/>
                    <a:pt x="910590" y="0"/>
                    <a:pt x="922020" y="2159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VN"/>
            </a:p>
          </p:txBody>
        </p:sp>
      </p:grpSp>
      <p:sp>
        <p:nvSpPr>
          <p:cNvPr id="15" name="Freeform 15"/>
          <p:cNvSpPr/>
          <p:nvPr/>
        </p:nvSpPr>
        <p:spPr>
          <a:xfrm rot="-559795">
            <a:off x="6845596" y="1222987"/>
            <a:ext cx="3179818" cy="3312311"/>
          </a:xfrm>
          <a:custGeom>
            <a:avLst/>
            <a:gdLst/>
            <a:ahLst/>
            <a:cxnLst/>
            <a:rect l="l" t="t" r="r" b="b"/>
            <a:pathLst>
              <a:path w="3179818" h="3312311">
                <a:moveTo>
                  <a:pt x="0" y="0"/>
                </a:moveTo>
                <a:lnTo>
                  <a:pt x="3179819" y="0"/>
                </a:lnTo>
                <a:lnTo>
                  <a:pt x="3179819" y="3312311"/>
                </a:lnTo>
                <a:lnTo>
                  <a:pt x="0" y="33123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sp>
        <p:nvSpPr>
          <p:cNvPr id="16" name="TextBox 16"/>
          <p:cNvSpPr txBox="1"/>
          <p:nvPr/>
        </p:nvSpPr>
        <p:spPr>
          <a:xfrm>
            <a:off x="918522" y="830161"/>
            <a:ext cx="8606478" cy="7881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vi-VN" sz="8800" u="sng" spc="-150" dirty="0">
                <a:solidFill>
                  <a:srgbClr val="00BF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 :</a:t>
            </a:r>
          </a:p>
          <a:p>
            <a:pPr>
              <a:lnSpc>
                <a:spcPct val="150000"/>
              </a:lnSpc>
            </a:pPr>
            <a:r>
              <a:rPr lang="vi-VN" sz="8800" spc="-150" dirty="0">
                <a:solidFill>
                  <a:srgbClr val="00BF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 CALO</a:t>
            </a:r>
          </a:p>
          <a:p>
            <a:pPr>
              <a:lnSpc>
                <a:spcPct val="150000"/>
              </a:lnSpc>
            </a:pPr>
            <a:r>
              <a:rPr lang="vi-VN" sz="8800" spc="-150" dirty="0">
                <a:solidFill>
                  <a:srgbClr val="00BF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GIẢM THỨC ĂN</a:t>
            </a:r>
            <a:endParaRPr lang="en-US" sz="8800" spc="-150" dirty="0">
              <a:solidFill>
                <a:srgbClr val="00BF6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2219480"/>
            <a:ext cx="8909233" cy="5910413"/>
          </a:xfrm>
          <a:custGeom>
            <a:avLst/>
            <a:gdLst/>
            <a:ahLst/>
            <a:cxnLst/>
            <a:rect l="l" t="t" r="r" b="b"/>
            <a:pathLst>
              <a:path w="8909233" h="5910413">
                <a:moveTo>
                  <a:pt x="0" y="0"/>
                </a:moveTo>
                <a:lnTo>
                  <a:pt x="8909233" y="0"/>
                </a:lnTo>
                <a:lnTo>
                  <a:pt x="8909233" y="5910413"/>
                </a:lnTo>
                <a:lnTo>
                  <a:pt x="0" y="5910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5" t="-2028" r="-815"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3" name="Group 3"/>
          <p:cNvGrpSpPr/>
          <p:nvPr/>
        </p:nvGrpSpPr>
        <p:grpSpPr>
          <a:xfrm>
            <a:off x="203207" y="2252308"/>
            <a:ext cx="8573233" cy="1951998"/>
            <a:chOff x="8311" y="-57150"/>
            <a:chExt cx="2257971" cy="551205"/>
          </a:xfrm>
        </p:grpSpPr>
        <p:sp>
          <p:nvSpPr>
            <p:cNvPr id="4" name="Freeform 4"/>
            <p:cNvSpPr/>
            <p:nvPr/>
          </p:nvSpPr>
          <p:spPr>
            <a:xfrm>
              <a:off x="8311" y="-20739"/>
              <a:ext cx="2257971" cy="504581"/>
            </a:xfrm>
            <a:custGeom>
              <a:avLst/>
              <a:gdLst/>
              <a:ahLst/>
              <a:cxnLst/>
              <a:rect l="l" t="t" r="r" b="b"/>
              <a:pathLst>
                <a:path w="2257971" h="447431">
                  <a:moveTo>
                    <a:pt x="0" y="0"/>
                  </a:moveTo>
                  <a:lnTo>
                    <a:pt x="2257971" y="0"/>
                  </a:lnTo>
                  <a:lnTo>
                    <a:pt x="2257971" y="447431"/>
                  </a:lnTo>
                  <a:lnTo>
                    <a:pt x="0" y="447431"/>
                  </a:lnTo>
                  <a:close/>
                </a:path>
              </a:pathLst>
            </a:custGeom>
            <a:solidFill>
              <a:srgbClr val="A1DDA9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6623" y="-57150"/>
              <a:ext cx="2241348" cy="5512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TẠI SAO CHÚNG TA LUÔN CÓ NGUY CƠ BỊ THỪA CÂN BÉO PHÌ</a:t>
              </a:r>
              <a:r>
                <a:rPr lang="vi-VN" sz="3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?</a:t>
              </a:r>
              <a:endPara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4767" y="8107787"/>
            <a:ext cx="8573233" cy="1786886"/>
            <a:chOff x="0" y="0"/>
            <a:chExt cx="2257971" cy="4474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57971" cy="447431"/>
            </a:xfrm>
            <a:custGeom>
              <a:avLst/>
              <a:gdLst/>
              <a:ahLst/>
              <a:cxnLst/>
              <a:rect l="l" t="t" r="r" b="b"/>
              <a:pathLst>
                <a:path w="2257971" h="447431">
                  <a:moveTo>
                    <a:pt x="0" y="0"/>
                  </a:moveTo>
                  <a:lnTo>
                    <a:pt x="2257971" y="0"/>
                  </a:lnTo>
                  <a:lnTo>
                    <a:pt x="2257971" y="447431"/>
                  </a:lnTo>
                  <a:lnTo>
                    <a:pt x="0" y="447431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257971" cy="514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  <a:spcBef>
                  <a:spcPct val="0"/>
                </a:spcBef>
              </a:pPr>
              <a:r>
                <a:rPr lang="en-US" sz="3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LÀM CÁCH NÀO ĐỂ BIẾT CƠ THỂ CHÚNG TA ĐANG ĂN DƯ THỪA?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3208" y="5173932"/>
            <a:ext cx="8575256" cy="1944501"/>
            <a:chOff x="0" y="-57150"/>
            <a:chExt cx="2258504" cy="512132"/>
          </a:xfrm>
        </p:grpSpPr>
        <p:sp>
          <p:nvSpPr>
            <p:cNvPr id="10" name="Freeform 10"/>
            <p:cNvSpPr/>
            <p:nvPr/>
          </p:nvSpPr>
          <p:spPr>
            <a:xfrm>
              <a:off x="533" y="7551"/>
              <a:ext cx="2257971" cy="447431"/>
            </a:xfrm>
            <a:custGeom>
              <a:avLst/>
              <a:gdLst/>
              <a:ahLst/>
              <a:cxnLst/>
              <a:rect l="l" t="t" r="r" b="b"/>
              <a:pathLst>
                <a:path w="2257971" h="447431">
                  <a:moveTo>
                    <a:pt x="0" y="0"/>
                  </a:moveTo>
                  <a:lnTo>
                    <a:pt x="2257971" y="0"/>
                  </a:lnTo>
                  <a:lnTo>
                    <a:pt x="2257971" y="447431"/>
                  </a:lnTo>
                  <a:lnTo>
                    <a:pt x="0" y="447431"/>
                  </a:lnTo>
                  <a:close/>
                </a:path>
              </a:pathLst>
            </a:custGeom>
            <a:solidFill>
              <a:srgbClr val="BB8E6E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257971" cy="50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 CÂN, BÉO PHÌ PHẦN LỚN DO CHÚNG TA ĂN DƯ THỪA SO VỚI NHU CẦU CƠ THỂ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78116" y="4168137"/>
            <a:ext cx="823413" cy="1222785"/>
            <a:chOff x="0" y="0"/>
            <a:chExt cx="594758" cy="8201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94758" cy="820180"/>
            </a:xfrm>
            <a:custGeom>
              <a:avLst/>
              <a:gdLst/>
              <a:ahLst/>
              <a:cxnLst/>
              <a:rect l="l" t="t" r="r" b="b"/>
              <a:pathLst>
                <a:path w="594758" h="820180">
                  <a:moveTo>
                    <a:pt x="297379" y="820180"/>
                  </a:moveTo>
                  <a:lnTo>
                    <a:pt x="0" y="413780"/>
                  </a:lnTo>
                  <a:lnTo>
                    <a:pt x="203200" y="413780"/>
                  </a:lnTo>
                  <a:lnTo>
                    <a:pt x="203200" y="0"/>
                  </a:lnTo>
                  <a:lnTo>
                    <a:pt x="391558" y="0"/>
                  </a:lnTo>
                  <a:lnTo>
                    <a:pt x="391558" y="413780"/>
                  </a:lnTo>
                  <a:lnTo>
                    <a:pt x="594758" y="413780"/>
                  </a:lnTo>
                  <a:lnTo>
                    <a:pt x="297379" y="82018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V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3200" y="-38100"/>
              <a:ext cx="188358" cy="75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030788" y="7089762"/>
            <a:ext cx="858988" cy="990600"/>
            <a:chOff x="0" y="0"/>
            <a:chExt cx="613932" cy="7079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3932" cy="707997"/>
            </a:xfrm>
            <a:custGeom>
              <a:avLst/>
              <a:gdLst/>
              <a:ahLst/>
              <a:cxnLst/>
              <a:rect l="l" t="t" r="r" b="b"/>
              <a:pathLst>
                <a:path w="613932" h="707997">
                  <a:moveTo>
                    <a:pt x="306966" y="707997"/>
                  </a:moveTo>
                  <a:lnTo>
                    <a:pt x="0" y="301598"/>
                  </a:lnTo>
                  <a:lnTo>
                    <a:pt x="203200" y="301598"/>
                  </a:lnTo>
                  <a:lnTo>
                    <a:pt x="203200" y="0"/>
                  </a:lnTo>
                  <a:lnTo>
                    <a:pt x="410732" y="0"/>
                  </a:lnTo>
                  <a:lnTo>
                    <a:pt x="410732" y="301598"/>
                  </a:lnTo>
                  <a:lnTo>
                    <a:pt x="613932" y="301598"/>
                  </a:lnTo>
                  <a:lnTo>
                    <a:pt x="306966" y="707997"/>
                  </a:lnTo>
                  <a:close/>
                </a:path>
              </a:pathLst>
            </a:custGeom>
            <a:solidFill>
              <a:srgbClr val="73DB81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3200" y="-38100"/>
              <a:ext cx="207532" cy="6444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91788" y="432021"/>
            <a:ext cx="7189001" cy="1434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8400" dirty="0">
                <a:solidFill>
                  <a:srgbClr val="FF3131"/>
                </a:solidFill>
                <a:latin typeface="Noto Sans Bold"/>
              </a:rPr>
              <a:t>BẠN CÓ BIẾT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86340"/>
            <a:ext cx="18135574" cy="8261632"/>
            <a:chOff x="0" y="0"/>
            <a:chExt cx="4776447" cy="2175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76448" cy="2175903"/>
            </a:xfrm>
            <a:custGeom>
              <a:avLst/>
              <a:gdLst/>
              <a:ahLst/>
              <a:cxnLst/>
              <a:rect l="l" t="t" r="r" b="b"/>
              <a:pathLst>
                <a:path w="4776448" h="2175903">
                  <a:moveTo>
                    <a:pt x="21771" y="0"/>
                  </a:moveTo>
                  <a:lnTo>
                    <a:pt x="4754676" y="0"/>
                  </a:lnTo>
                  <a:cubicBezTo>
                    <a:pt x="4766700" y="0"/>
                    <a:pt x="4776448" y="9747"/>
                    <a:pt x="4776448" y="21771"/>
                  </a:cubicBezTo>
                  <a:lnTo>
                    <a:pt x="4776448" y="2154131"/>
                  </a:lnTo>
                  <a:cubicBezTo>
                    <a:pt x="4776448" y="2159906"/>
                    <a:pt x="4774154" y="2165443"/>
                    <a:pt x="4770071" y="2169526"/>
                  </a:cubicBezTo>
                  <a:cubicBezTo>
                    <a:pt x="4765988" y="2173609"/>
                    <a:pt x="4760450" y="2175903"/>
                    <a:pt x="4754676" y="2175903"/>
                  </a:cubicBezTo>
                  <a:lnTo>
                    <a:pt x="21771" y="2175903"/>
                  </a:lnTo>
                  <a:cubicBezTo>
                    <a:pt x="15997" y="2175903"/>
                    <a:pt x="10460" y="2173609"/>
                    <a:pt x="6377" y="2169526"/>
                  </a:cubicBezTo>
                  <a:cubicBezTo>
                    <a:pt x="2294" y="2165443"/>
                    <a:pt x="0" y="2159906"/>
                    <a:pt x="0" y="2154131"/>
                  </a:cubicBezTo>
                  <a:lnTo>
                    <a:pt x="0" y="21771"/>
                  </a:lnTo>
                  <a:cubicBezTo>
                    <a:pt x="0" y="15997"/>
                    <a:pt x="2294" y="10460"/>
                    <a:pt x="6377" y="6377"/>
                  </a:cubicBezTo>
                  <a:cubicBezTo>
                    <a:pt x="10460" y="2294"/>
                    <a:pt x="15997" y="0"/>
                    <a:pt x="21771" y="0"/>
                  </a:cubicBezTo>
                  <a:close/>
                </a:path>
              </a:pathLst>
            </a:custGeom>
            <a:solidFill>
              <a:srgbClr val="E8DFB9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95300"/>
              <a:ext cx="4776447" cy="2671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863588" lvl="1" indent="-431794">
                <a:lnSpc>
                  <a:spcPts val="9999"/>
                </a:lnSpc>
                <a:buFont typeface="Arial"/>
                <a:buChar char="•"/>
              </a:pPr>
              <a:r>
                <a:rPr lang="en-US" sz="39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GIÚP CÔ/BÁC/ANH /CHỊ SẼ BIẾT ĐƯỢC</a:t>
              </a:r>
              <a:r>
                <a:rPr lang="vi-VN" sz="39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9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marL="863588" lvl="1" indent="-431794">
                <a:lnSpc>
                  <a:spcPts val="9999"/>
                </a:lnSpc>
                <a:buFont typeface="Arial"/>
                <a:buChar char="•"/>
              </a:pPr>
              <a:r>
                <a:rPr lang="en-US" sz="3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 TOÁN NHU CẦU MỘT NGÀY CẦN ĂN BAO NHIÊU CALO LÀ PHÙ HỢP.</a:t>
              </a:r>
            </a:p>
            <a:p>
              <a:pPr marL="863588" lvl="1" indent="-431794">
                <a:lnSpc>
                  <a:spcPts val="9999"/>
                </a:lnSpc>
                <a:buFont typeface="Arial"/>
                <a:buChar char="•"/>
              </a:pPr>
              <a:r>
                <a:rPr lang="en-US" sz="3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TẠI SAO CHÚNG TA LUÔN DỄ BỊ THỪA CÂN, BÉO PHÌ.</a:t>
              </a:r>
            </a:p>
            <a:p>
              <a:pPr marL="863588" lvl="1" indent="-431794">
                <a:lnSpc>
                  <a:spcPts val="9999"/>
                </a:lnSpc>
                <a:buFont typeface="Arial"/>
                <a:buChar char="•"/>
              </a:pPr>
              <a:r>
                <a:rPr lang="en-US" sz="3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 KHÁM PHÁ NHỮNG BÍ MẬT CỦA THỨC ĂN.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14738" y="27350"/>
            <a:ext cx="11759729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880"/>
              </a:lnSpc>
            </a:pPr>
            <a:r>
              <a:rPr lang="en-US" sz="9200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MỤC TIÊU CỦA BÀI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4078" y="1275749"/>
            <a:ext cx="3405262" cy="2286746"/>
          </a:xfrm>
          <a:custGeom>
            <a:avLst/>
            <a:gdLst/>
            <a:ahLst/>
            <a:cxnLst/>
            <a:rect l="l" t="t" r="r" b="b"/>
            <a:pathLst>
              <a:path w="3405262" h="2286746">
                <a:moveTo>
                  <a:pt x="0" y="0"/>
                </a:moveTo>
                <a:lnTo>
                  <a:pt x="3405263" y="0"/>
                </a:lnTo>
                <a:lnTo>
                  <a:pt x="3405263" y="2286745"/>
                </a:lnTo>
                <a:lnTo>
                  <a:pt x="0" y="2286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sp>
        <p:nvSpPr>
          <p:cNvPr id="3" name="Freeform 3"/>
          <p:cNvSpPr/>
          <p:nvPr/>
        </p:nvSpPr>
        <p:spPr>
          <a:xfrm>
            <a:off x="13213354" y="998020"/>
            <a:ext cx="3640568" cy="2553831"/>
          </a:xfrm>
          <a:custGeom>
            <a:avLst/>
            <a:gdLst/>
            <a:ahLst/>
            <a:cxnLst/>
            <a:rect l="l" t="t" r="r" b="b"/>
            <a:pathLst>
              <a:path w="3640568" h="2553831">
                <a:moveTo>
                  <a:pt x="0" y="0"/>
                </a:moveTo>
                <a:lnTo>
                  <a:pt x="3640568" y="0"/>
                </a:lnTo>
                <a:lnTo>
                  <a:pt x="3640568" y="2553831"/>
                </a:lnTo>
                <a:lnTo>
                  <a:pt x="0" y="25538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4" name="Group 4"/>
          <p:cNvGrpSpPr/>
          <p:nvPr/>
        </p:nvGrpSpPr>
        <p:grpSpPr>
          <a:xfrm>
            <a:off x="879302" y="3677255"/>
            <a:ext cx="4514814" cy="909168"/>
            <a:chOff x="0" y="0"/>
            <a:chExt cx="1189087" cy="2394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89087" cy="239452"/>
            </a:xfrm>
            <a:custGeom>
              <a:avLst/>
              <a:gdLst/>
              <a:ahLst/>
              <a:cxnLst/>
              <a:rect l="l" t="t" r="r" b="b"/>
              <a:pathLst>
                <a:path w="1189087" h="239452">
                  <a:moveTo>
                    <a:pt x="0" y="0"/>
                  </a:moveTo>
                  <a:lnTo>
                    <a:pt x="1189087" y="0"/>
                  </a:lnTo>
                  <a:lnTo>
                    <a:pt x="1189087" y="239452"/>
                  </a:lnTo>
                  <a:lnTo>
                    <a:pt x="0" y="239452"/>
                  </a:lnTo>
                  <a:close/>
                </a:path>
              </a:pathLst>
            </a:custGeom>
            <a:solidFill>
              <a:srgbClr val="A1DDA9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89087" cy="287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XE MÁY CẦN ĐỎ XĂNG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776231" y="3791988"/>
            <a:ext cx="4514814" cy="909168"/>
            <a:chOff x="0" y="0"/>
            <a:chExt cx="1189087" cy="2394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9087" cy="239452"/>
            </a:xfrm>
            <a:custGeom>
              <a:avLst/>
              <a:gdLst/>
              <a:ahLst/>
              <a:cxnLst/>
              <a:rect l="l" t="t" r="r" b="b"/>
              <a:pathLst>
                <a:path w="1189087" h="239452">
                  <a:moveTo>
                    <a:pt x="0" y="0"/>
                  </a:moveTo>
                  <a:lnTo>
                    <a:pt x="1189087" y="0"/>
                  </a:lnTo>
                  <a:lnTo>
                    <a:pt x="1189087" y="239452"/>
                  </a:lnTo>
                  <a:lnTo>
                    <a:pt x="0" y="239452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V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189087" cy="287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CHÚNG TA CẦN ĐỒ ĂN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6810" y="4892652"/>
            <a:ext cx="15954380" cy="909168"/>
            <a:chOff x="0" y="0"/>
            <a:chExt cx="4201977" cy="2394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01977" cy="239452"/>
            </a:xfrm>
            <a:custGeom>
              <a:avLst/>
              <a:gdLst/>
              <a:ahLst/>
              <a:cxnLst/>
              <a:rect l="l" t="t" r="r" b="b"/>
              <a:pathLst>
                <a:path w="4201977" h="239452">
                  <a:moveTo>
                    <a:pt x="0" y="0"/>
                  </a:moveTo>
                  <a:lnTo>
                    <a:pt x="4201977" y="0"/>
                  </a:lnTo>
                  <a:lnTo>
                    <a:pt x="4201977" y="239452"/>
                  </a:lnTo>
                  <a:lnTo>
                    <a:pt x="0" y="239452"/>
                  </a:ln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201977" cy="287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LÀ ĐƠN VỊ ĐO NĂNG LƯỢNG CỦA ĐỒ ĂN VÀ THỨC UỐNG HẰNG NGÀY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47358" y="5721006"/>
            <a:ext cx="13179860" cy="2807065"/>
            <a:chOff x="0" y="-47625"/>
            <a:chExt cx="3471239" cy="73930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415028" cy="691684"/>
            </a:xfrm>
            <a:custGeom>
              <a:avLst/>
              <a:gdLst/>
              <a:ahLst/>
              <a:cxnLst/>
              <a:rect l="l" t="t" r="r" b="b"/>
              <a:pathLst>
                <a:path w="3415028" h="691684">
                  <a:moveTo>
                    <a:pt x="0" y="0"/>
                  </a:moveTo>
                  <a:lnTo>
                    <a:pt x="3415028" y="0"/>
                  </a:lnTo>
                  <a:lnTo>
                    <a:pt x="3415028" y="691684"/>
                  </a:lnTo>
                  <a:lnTo>
                    <a:pt x="0" y="691684"/>
                  </a:lnTo>
                  <a:close/>
                </a:path>
              </a:pathLst>
            </a:custGeom>
            <a:solidFill>
              <a:srgbClr val="D191E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211" y="-47625"/>
              <a:ext cx="3415028" cy="739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339"/>
                </a:lnSpc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VÍ DỤ: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ĐƠN VỊ ĐO CHIỀU DÀI:                MÉT</a:t>
              </a:r>
            </a:p>
            <a:p>
              <a:pPr marL="669283" lvl="1" indent="-334641">
                <a:lnSpc>
                  <a:spcPts val="4339"/>
                </a:lnSpc>
                <a:buFont typeface="Arial"/>
                <a:buChar char="•"/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ĐƠN VỊ ĐO CÂN NẶNG:               KG</a:t>
              </a:r>
            </a:p>
            <a:p>
              <a:pPr marL="669283" lvl="1" indent="-334641">
                <a:lnSpc>
                  <a:spcPts val="4339"/>
                </a:lnSpc>
                <a:buFont typeface="Arial"/>
                <a:buChar char="•"/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ĐƠN VỊ ĐO NĂNG LƯỢNG</a:t>
              </a:r>
              <a:r>
                <a:rPr lang="vi-VN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=&gt;</a:t>
              </a:r>
              <a:r>
                <a:rPr lang="vi-VN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CALORIES (KCALO, CALO )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07018" y="8628083"/>
            <a:ext cx="14247111" cy="1350968"/>
            <a:chOff x="0" y="0"/>
            <a:chExt cx="3752326" cy="3558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52326" cy="355810"/>
            </a:xfrm>
            <a:custGeom>
              <a:avLst/>
              <a:gdLst/>
              <a:ahLst/>
              <a:cxnLst/>
              <a:rect l="l" t="t" r="r" b="b"/>
              <a:pathLst>
                <a:path w="3752326" h="355810">
                  <a:moveTo>
                    <a:pt x="27714" y="0"/>
                  </a:moveTo>
                  <a:lnTo>
                    <a:pt x="3724612" y="0"/>
                  </a:lnTo>
                  <a:cubicBezTo>
                    <a:pt x="3731962" y="0"/>
                    <a:pt x="3739011" y="2920"/>
                    <a:pt x="3744209" y="8117"/>
                  </a:cubicBezTo>
                  <a:cubicBezTo>
                    <a:pt x="3749406" y="13314"/>
                    <a:pt x="3752326" y="20363"/>
                    <a:pt x="3752326" y="27714"/>
                  </a:cubicBezTo>
                  <a:lnTo>
                    <a:pt x="3752326" y="328097"/>
                  </a:lnTo>
                  <a:cubicBezTo>
                    <a:pt x="3752326" y="343403"/>
                    <a:pt x="3739918" y="355810"/>
                    <a:pt x="3724612" y="355810"/>
                  </a:cubicBezTo>
                  <a:lnTo>
                    <a:pt x="27714" y="355810"/>
                  </a:lnTo>
                  <a:cubicBezTo>
                    <a:pt x="12408" y="355810"/>
                    <a:pt x="0" y="343403"/>
                    <a:pt x="0" y="328097"/>
                  </a:cubicBezTo>
                  <a:lnTo>
                    <a:pt x="0" y="27714"/>
                  </a:lnTo>
                  <a:cubicBezTo>
                    <a:pt x="0" y="12408"/>
                    <a:pt x="12408" y="0"/>
                    <a:pt x="27714" y="0"/>
                  </a:cubicBezTo>
                  <a:close/>
                </a:path>
              </a:pathLst>
            </a:custGeom>
            <a:solidFill>
              <a:srgbClr val="38CED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752326" cy="393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CƠ THỂ HOẠT ĐỘNG ĐƯỢC NHỜ LẤY CALO TỪ THỨC ĂN. MỖI CƠ THỂ  KHÁC NHÁUEX CÓ NHU CẦU CALO KHÁC NHAU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953103" y="55926"/>
            <a:ext cx="7954943" cy="1219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 dirty="0">
                <a:solidFill>
                  <a:srgbClr val="FF3131"/>
                </a:solidFill>
                <a:latin typeface="Noto Sans Bold"/>
              </a:rPr>
              <a:t>CALORIES LÀ GÌ?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44648" y="5037188"/>
            <a:ext cx="5919811" cy="5427892"/>
          </a:xfrm>
          <a:custGeom>
            <a:avLst/>
            <a:gdLst/>
            <a:ahLst/>
            <a:cxnLst/>
            <a:rect l="l" t="t" r="r" b="b"/>
            <a:pathLst>
              <a:path w="5919811" h="5427892">
                <a:moveTo>
                  <a:pt x="0" y="0"/>
                </a:moveTo>
                <a:lnTo>
                  <a:pt x="5919811" y="0"/>
                </a:lnTo>
                <a:lnTo>
                  <a:pt x="5919811" y="5427892"/>
                </a:lnTo>
                <a:lnTo>
                  <a:pt x="0" y="5427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1" t="-12401"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4138038" y="314249"/>
            <a:ext cx="3121262" cy="3109069"/>
            <a:chOff x="0" y="0"/>
            <a:chExt cx="6502400" cy="6477000"/>
          </a:xfrm>
        </p:grpSpPr>
        <p:sp>
          <p:nvSpPr>
            <p:cNvPr id="4" name="Freeform 4"/>
            <p:cNvSpPr/>
            <p:nvPr/>
          </p:nvSpPr>
          <p:spPr>
            <a:xfrm rot="329419">
              <a:off x="-65069" y="26640"/>
              <a:ext cx="6626215" cy="6429333"/>
            </a:xfrm>
            <a:custGeom>
              <a:avLst/>
              <a:gdLst/>
              <a:ahLst/>
              <a:cxnLst/>
              <a:rect l="l" t="t" r="r" b="b"/>
              <a:pathLst>
                <a:path w="6626215" h="6429333">
                  <a:moveTo>
                    <a:pt x="3014867" y="111841"/>
                  </a:moveTo>
                  <a:cubicBezTo>
                    <a:pt x="1902551" y="213737"/>
                    <a:pt x="929775" y="902998"/>
                    <a:pt x="464887" y="1918631"/>
                  </a:cubicBezTo>
                  <a:cubicBezTo>
                    <a:pt x="0" y="2934264"/>
                    <a:pt x="114068" y="4121008"/>
                    <a:pt x="763899" y="5029496"/>
                  </a:cubicBezTo>
                  <a:cubicBezTo>
                    <a:pt x="1413731" y="5937984"/>
                    <a:pt x="2499986" y="6429333"/>
                    <a:pt x="3611346" y="6317493"/>
                  </a:cubicBezTo>
                  <a:cubicBezTo>
                    <a:pt x="4723663" y="6215596"/>
                    <a:pt x="5696439" y="5526335"/>
                    <a:pt x="6161326" y="4510702"/>
                  </a:cubicBezTo>
                  <a:cubicBezTo>
                    <a:pt x="6626214" y="3495070"/>
                    <a:pt x="6512146" y="2308325"/>
                    <a:pt x="5862314" y="1399837"/>
                  </a:cubicBezTo>
                  <a:cubicBezTo>
                    <a:pt x="5212483" y="491350"/>
                    <a:pt x="4126228" y="0"/>
                    <a:pt x="3014867" y="111841"/>
                  </a:cubicBezTo>
                  <a:close/>
                </a:path>
              </a:pathLst>
            </a:custGeom>
            <a:blipFill>
              <a:blip r:embed="rId3"/>
              <a:stretch>
                <a:fillRect l="218" t="-16290" r="-2255" b="-41623"/>
              </a:stretch>
            </a:blipFill>
          </p:spPr>
          <p:txBody>
            <a:bodyPr/>
            <a:lstStyle/>
            <a:p>
              <a:endParaRPr lang="en-VN"/>
            </a:p>
          </p:txBody>
        </p:sp>
        <p:sp>
          <p:nvSpPr>
            <p:cNvPr id="5" name="Freeform 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B8E6E"/>
            </a:solidFill>
          </p:spPr>
          <p:txBody>
            <a:bodyPr/>
            <a:lstStyle/>
            <a:p>
              <a:endParaRPr lang="en-V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6618" y="476624"/>
            <a:ext cx="11068186" cy="1720182"/>
            <a:chOff x="0" y="0"/>
            <a:chExt cx="2915078" cy="4530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15078" cy="453052"/>
            </a:xfrm>
            <a:custGeom>
              <a:avLst/>
              <a:gdLst/>
              <a:ahLst/>
              <a:cxnLst/>
              <a:rect l="l" t="t" r="r" b="b"/>
              <a:pathLst>
                <a:path w="2915078" h="453052">
                  <a:moveTo>
                    <a:pt x="0" y="0"/>
                  </a:moveTo>
                  <a:lnTo>
                    <a:pt x="2915078" y="0"/>
                  </a:lnTo>
                  <a:lnTo>
                    <a:pt x="2915078" y="453052"/>
                  </a:lnTo>
                  <a:lnTo>
                    <a:pt x="0" y="453052"/>
                  </a:lnTo>
                  <a:close/>
                </a:path>
              </a:pathLst>
            </a:custGeom>
            <a:solidFill>
              <a:srgbClr val="B6646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915078" cy="510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ĐỂ BIẾT MỘT NGÀY CHÚNG TA  ĂN BAO NHIÊU CALO LÀ ĐỦ THÌ CHÚNG TA PHẢI </a:t>
              </a:r>
              <a:r>
                <a:rPr lang="en-US" sz="2599" dirty="0">
                  <a:solidFill>
                    <a:srgbClr val="00BF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QUY ĐỔI THỨC ĂN VỀ CON SỐ CALO</a:t>
              </a:r>
              <a:r>
                <a:rPr lang="en-US" sz="2599" dirty="0">
                  <a:solidFill>
                    <a:srgbClr val="527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CHỨ KHÔNG </a:t>
              </a:r>
              <a:r>
                <a:rPr lang="en-US" sz="2599" dirty="0">
                  <a:solidFill>
                    <a:srgbClr val="00BF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DỰA VÀO SỐ LƯỢNG THỨC ĂN</a:t>
              </a: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CHÚNG TA ĂN HÀNG NGÀY.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36618" y="2707327"/>
            <a:ext cx="11068186" cy="901212"/>
            <a:chOff x="0" y="0"/>
            <a:chExt cx="2915078" cy="2373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15078" cy="237356"/>
            </a:xfrm>
            <a:custGeom>
              <a:avLst/>
              <a:gdLst/>
              <a:ahLst/>
              <a:cxnLst/>
              <a:rect l="l" t="t" r="r" b="b"/>
              <a:pathLst>
                <a:path w="2915078" h="237356">
                  <a:moveTo>
                    <a:pt x="0" y="0"/>
                  </a:moveTo>
                  <a:lnTo>
                    <a:pt x="2915078" y="0"/>
                  </a:lnTo>
                  <a:lnTo>
                    <a:pt x="2915078" y="237356"/>
                  </a:lnTo>
                  <a:lnTo>
                    <a:pt x="0" y="237356"/>
                  </a:lnTo>
                  <a:close/>
                </a:path>
              </a:pathLst>
            </a:custGeom>
            <a:solidFill>
              <a:srgbClr val="9AC267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915078" cy="294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CƠ CHẾ KIỂM SOÁT CÂN NẶNG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6618" y="3938235"/>
            <a:ext cx="11068186" cy="2533327"/>
            <a:chOff x="0" y="-47625"/>
            <a:chExt cx="2915078" cy="66721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15078" cy="619589"/>
            </a:xfrm>
            <a:custGeom>
              <a:avLst/>
              <a:gdLst/>
              <a:ahLst/>
              <a:cxnLst/>
              <a:rect l="l" t="t" r="r" b="b"/>
              <a:pathLst>
                <a:path w="2915078" h="619589">
                  <a:moveTo>
                    <a:pt x="0" y="0"/>
                  </a:moveTo>
                  <a:lnTo>
                    <a:pt x="2915078" y="0"/>
                  </a:lnTo>
                  <a:lnTo>
                    <a:pt x="2915078" y="619589"/>
                  </a:lnTo>
                  <a:lnTo>
                    <a:pt x="0" y="619589"/>
                  </a:lnTo>
                  <a:close/>
                </a:path>
              </a:pathLst>
            </a:custGeom>
            <a:solidFill>
              <a:srgbClr val="18D1D8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1315" y="-47625"/>
              <a:ext cx="2653763" cy="667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NẠP VÀO</a:t>
              </a:r>
              <a:r>
                <a:rPr lang="en-US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&gt; </a:t>
              </a:r>
              <a:r>
                <a:rPr lang="vi-VN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CALO TIÊU THỤ</a:t>
              </a:r>
              <a:r>
                <a:rPr lang="vi-VN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=&gt; </a:t>
              </a:r>
              <a:r>
                <a:rPr lang="vi-VN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TĂNG CÂN</a:t>
              </a:r>
            </a:p>
            <a:p>
              <a:pPr>
                <a:lnSpc>
                  <a:spcPts val="4479"/>
                </a:lnSpc>
              </a:pPr>
              <a:r>
                <a:rPr lang="en-US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NẠP VÀO  </a:t>
              </a:r>
              <a:r>
                <a:rPr lang="en-US" sz="31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CALO TIÊU THỤ </a:t>
              </a:r>
              <a:r>
                <a:rPr lang="vi-VN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=&gt; </a:t>
              </a:r>
              <a:r>
                <a:rPr lang="vi-VN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GIỮ CÂN</a:t>
              </a:r>
            </a:p>
            <a:p>
              <a:pPr>
                <a:lnSpc>
                  <a:spcPts val="4199"/>
                </a:lnSpc>
              </a:pP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NẠP VÀO </a:t>
              </a:r>
              <a:r>
                <a:rPr lang="vi-VN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  </a:t>
              </a:r>
              <a:r>
                <a:rPr lang="vi-VN" sz="29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TIÊU THỤ</a:t>
              </a:r>
              <a:r>
                <a:rPr lang="vi-VN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=&gt;</a:t>
              </a:r>
              <a:r>
                <a:rPr lang="vi-VN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GIẢM CÂN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6618" y="7534143"/>
            <a:ext cx="11129957" cy="1541140"/>
            <a:chOff x="0" y="-57150"/>
            <a:chExt cx="2931347" cy="405897"/>
          </a:xfrm>
        </p:grpSpPr>
        <p:sp>
          <p:nvSpPr>
            <p:cNvPr id="16" name="Freeform 16"/>
            <p:cNvSpPr/>
            <p:nvPr/>
          </p:nvSpPr>
          <p:spPr>
            <a:xfrm>
              <a:off x="16269" y="-28575"/>
              <a:ext cx="2915078" cy="348747"/>
            </a:xfrm>
            <a:custGeom>
              <a:avLst/>
              <a:gdLst/>
              <a:ahLst/>
              <a:cxnLst/>
              <a:rect l="l" t="t" r="r" b="b"/>
              <a:pathLst>
                <a:path w="2915078" h="348747">
                  <a:moveTo>
                    <a:pt x="0" y="0"/>
                  </a:moveTo>
                  <a:lnTo>
                    <a:pt x="2915078" y="0"/>
                  </a:lnTo>
                  <a:lnTo>
                    <a:pt x="2915078" y="348747"/>
                  </a:lnTo>
                  <a:lnTo>
                    <a:pt x="0" y="348747"/>
                  </a:lnTo>
                  <a:close/>
                </a:path>
              </a:pathLst>
            </a:custGeom>
            <a:solidFill>
              <a:srgbClr val="A972B8"/>
            </a:solidFill>
          </p:spPr>
          <p:txBody>
            <a:bodyPr/>
            <a:lstStyle/>
            <a:p>
              <a:endParaRPr lang="en-VN">
                <a:solidFill>
                  <a:srgbClr val="92D050"/>
                </a:solidFill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915078" cy="405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DỰA VÀO NGUYÊN TẮC NÀY CHÚNG TA SẼ </a:t>
              </a:r>
              <a:r>
                <a:rPr lang="en-US" sz="2599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ĐIỀU CHỈNH ĐƯỢC CÂN NẶNG </a:t>
              </a: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TUỲ THEO MONG MUỐN CỦA CÁ NHÂN.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244648" y="3684257"/>
            <a:ext cx="6043352" cy="1352931"/>
            <a:chOff x="0" y="0"/>
            <a:chExt cx="1591665" cy="3563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91665" cy="356328"/>
            </a:xfrm>
            <a:custGeom>
              <a:avLst/>
              <a:gdLst/>
              <a:ahLst/>
              <a:cxnLst/>
              <a:rect l="l" t="t" r="r" b="b"/>
              <a:pathLst>
                <a:path w="1591665" h="356328">
                  <a:moveTo>
                    <a:pt x="0" y="0"/>
                  </a:moveTo>
                  <a:lnTo>
                    <a:pt x="1591665" y="0"/>
                  </a:lnTo>
                  <a:lnTo>
                    <a:pt x="1591665" y="356328"/>
                  </a:lnTo>
                  <a:lnTo>
                    <a:pt x="0" y="356328"/>
                  </a:ln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591665" cy="413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 7000 KCALO CÓ THỂ TĂNG</a:t>
              </a:r>
            </a:p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 KG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26" y="142969"/>
            <a:ext cx="18135574" cy="1442729"/>
            <a:chOff x="0" y="0"/>
            <a:chExt cx="4776447" cy="3799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76448" cy="379978"/>
            </a:xfrm>
            <a:custGeom>
              <a:avLst/>
              <a:gdLst/>
              <a:ahLst/>
              <a:cxnLst/>
              <a:rect l="l" t="t" r="r" b="b"/>
              <a:pathLst>
                <a:path w="4776448" h="379978">
                  <a:moveTo>
                    <a:pt x="0" y="0"/>
                  </a:moveTo>
                  <a:lnTo>
                    <a:pt x="4776448" y="0"/>
                  </a:lnTo>
                  <a:lnTo>
                    <a:pt x="4776448" y="379978"/>
                  </a:lnTo>
                  <a:lnTo>
                    <a:pt x="0" y="379978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776447" cy="446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CÁCH TÍNH CON SỐ CALO KÌ DIỆU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 LÀ CON SỐ CHÚNG TA MONG MUỐN ĐẠT ĐƯỢC MỤC TIÊU SỨC KHOẺ )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5024" y="1608558"/>
            <a:ext cx="15837952" cy="4827960"/>
            <a:chOff x="-43207" y="-38100"/>
            <a:chExt cx="4171312" cy="1271561"/>
          </a:xfrm>
        </p:grpSpPr>
        <p:sp>
          <p:nvSpPr>
            <p:cNvPr id="6" name="Freeform 6"/>
            <p:cNvSpPr/>
            <p:nvPr/>
          </p:nvSpPr>
          <p:spPr>
            <a:xfrm>
              <a:off x="-43207" y="994"/>
              <a:ext cx="4089555" cy="976149"/>
            </a:xfrm>
            <a:custGeom>
              <a:avLst/>
              <a:gdLst/>
              <a:ahLst/>
              <a:cxnLst/>
              <a:rect l="l" t="t" r="r" b="b"/>
              <a:pathLst>
                <a:path w="4089555" h="976149">
                  <a:moveTo>
                    <a:pt x="0" y="0"/>
                  </a:moveTo>
                  <a:lnTo>
                    <a:pt x="4089555" y="0"/>
                  </a:lnTo>
                  <a:lnTo>
                    <a:pt x="4089555" y="976149"/>
                  </a:lnTo>
                  <a:lnTo>
                    <a:pt x="0" y="976149"/>
                  </a:lnTo>
                  <a:close/>
                </a:path>
              </a:pathLst>
            </a:custGeom>
            <a:solidFill>
              <a:srgbClr val="E6D9A1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128105" cy="1271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0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 1: TÍNH NHU CẦU CALO CƠ THỂ CẦN TRONG NGÀY ( VỚI CÂN NẶNG HIỆN TẠI )</a:t>
              </a:r>
            </a:p>
            <a:p>
              <a:pPr marL="474978" lvl="1" indent="-237489">
                <a:lnSpc>
                  <a:spcPts val="3079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NHU CẦU CALO CỦA NAM = 1 X CÂN NẶNG X 24 X 1,3</a:t>
              </a:r>
            </a:p>
            <a:p>
              <a:pPr marL="474978" lvl="1" indent="-237489">
                <a:lnSpc>
                  <a:spcPts val="3079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NHU CẦU CALO CỦA NỮ = 0,9 X CÂN NẶNG X 24 X1.25</a:t>
              </a:r>
            </a:p>
            <a:p>
              <a:pPr>
                <a:lnSpc>
                  <a:spcPts val="30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 2: ÁP DỤNG NGUYÊN TẮC CẮT GIẢM ( GIẢM CÂN) HOẶC THÊM CALO ( TĂNG CÂN ) THEO NGUYÊN TẮC: </a:t>
              </a:r>
            </a:p>
            <a:p>
              <a:pPr marL="474978" lvl="1" indent="-237489">
                <a:lnSpc>
                  <a:spcPts val="3079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527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CẮT GIẢM HOẶC THÊM 300 - 500 CALO/ NGÀY NHƯNG</a:t>
              </a:r>
            </a:p>
            <a:p>
              <a:pPr marL="474978" lvl="1" indent="-237489">
                <a:lnSpc>
                  <a:spcPts val="3079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527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TỔNG CALO CÒN LẠI KHÔNG ĐƯỢC &lt; 1000 CALO</a:t>
              </a:r>
            </a:p>
            <a:p>
              <a:pPr>
                <a:lnSpc>
                  <a:spcPts val="30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TỪ ĐÓ SẼ SUY RA </a:t>
              </a:r>
              <a:r>
                <a:rPr lang="en-US" sz="2400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 SỐ KỲ DIỆU 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 CHÍNH LÀ CON SỐ SAU KHI TA ĐÃ CẮT GIẢM HOẶC THÊM CALO )</a:t>
              </a:r>
            </a:p>
            <a:p>
              <a:pPr>
                <a:lnSpc>
                  <a:spcPts val="3079"/>
                </a:lnSpc>
              </a:pP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</a:p>
            <a:p>
              <a:pPr>
                <a:lnSpc>
                  <a:spcPts val="3079"/>
                </a:lnSpc>
              </a:pPr>
              <a:endPara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13" y="5846489"/>
            <a:ext cx="18135578" cy="4266246"/>
            <a:chOff x="0" y="0"/>
            <a:chExt cx="4776448" cy="10994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6448" cy="1099474"/>
            </a:xfrm>
            <a:custGeom>
              <a:avLst/>
              <a:gdLst/>
              <a:ahLst/>
              <a:cxnLst/>
              <a:rect l="l" t="t" r="r" b="b"/>
              <a:pathLst>
                <a:path w="4776448" h="1099474">
                  <a:moveTo>
                    <a:pt x="0" y="0"/>
                  </a:moveTo>
                  <a:lnTo>
                    <a:pt x="4776448" y="0"/>
                  </a:lnTo>
                  <a:lnTo>
                    <a:pt x="4776448" y="1099474"/>
                  </a:lnTo>
                  <a:lnTo>
                    <a:pt x="0" y="1099474"/>
                  </a:lnTo>
                  <a:close/>
                </a:path>
              </a:pathLst>
            </a:custGeom>
            <a:solidFill>
              <a:srgbClr val="73DB81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0964" y="74122"/>
              <a:ext cx="4495482" cy="883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ct val="150000"/>
                </a:lnSpc>
              </a:pPr>
              <a:r>
                <a:rPr lang="en-US" sz="25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VÍ DỤ: NỮ, 60KG, CAO 1M55 --&gt; NHU CẦU CALO = 0,9 X 60 X 1,25 = 1600 CALO</a:t>
              </a:r>
            </a:p>
            <a:p>
              <a:pPr marL="561336" lvl="1" indent="-280668">
                <a:lnSpc>
                  <a:spcPct val="150000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MUỐN GIỮ CÂN THÌ ĂN ĐÚNG 1600 CALO</a:t>
              </a:r>
            </a:p>
            <a:p>
              <a:pPr marL="561336" lvl="1" indent="-280668">
                <a:lnSpc>
                  <a:spcPct val="150000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MUỐN TĂNG CÂN THÌ CỘNG THÊM 300 - 500 CALO = 1900 - 2100 CALO</a:t>
              </a:r>
            </a:p>
            <a:p>
              <a:pPr marL="561336" lvl="1" indent="-280668">
                <a:lnSpc>
                  <a:spcPct val="150000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MUỐN GIẢM CÂN THÌ TRỪ 300 - 500 CALO = 1100 - 1300 CALO</a:t>
              </a:r>
            </a:p>
            <a:p>
              <a:pPr>
                <a:lnSpc>
                  <a:spcPct val="150000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25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 NHƯNG TỔNG CALO CÒN LẠI KHÔNG ĐƯỢC NHỎ HƠN 1000 CALO )</a:t>
              </a:r>
            </a:p>
            <a:p>
              <a:pPr>
                <a:lnSpc>
                  <a:spcPct val="150000"/>
                </a:lnSpc>
              </a:pPr>
              <a:endParaRPr lang="en-US" sz="2599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VÍ DỤ</a:t>
              </a:r>
              <a:r>
                <a:rPr lang="vi-VN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BẠN NÀY MUỐN GIẢM CÂN </a:t>
              </a:r>
              <a:r>
                <a:rPr lang="vi-VN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</a:t>
              </a:r>
              <a:r>
                <a:rPr lang="en-US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SỐ CALO KỲ DIỆU SẼ LÀ</a:t>
              </a:r>
              <a:r>
                <a:rPr lang="vi-VN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599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1600 - 500 = 1100 CALO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27134"/>
            <a:ext cx="16230600" cy="3086100"/>
            <a:chOff x="0" y="0"/>
            <a:chExt cx="427472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812800"/>
            </a:xfrm>
            <a:custGeom>
              <a:avLst/>
              <a:gdLst/>
              <a:ahLst/>
              <a:cxnLst/>
              <a:rect l="l" t="t" r="r" b="b"/>
              <a:pathLst>
                <a:path w="4274726" h="812800">
                  <a:moveTo>
                    <a:pt x="0" y="0"/>
                  </a:moveTo>
                  <a:lnTo>
                    <a:pt x="4274726" y="0"/>
                  </a:lnTo>
                  <a:lnTo>
                    <a:pt x="427472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5E1A0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274726" cy="90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79"/>
                </a:lnSpc>
              </a:pPr>
              <a:r>
                <a:rPr lang="en-US" sz="51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PHẢI LUÔN GHI NHỚ</a:t>
              </a:r>
              <a:r>
                <a:rPr lang="en-US" sz="5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ĂN ĐÚNG CON SỐ CALO ĐỂ KIỂM SOÁT ĐƯỢC CÂN NẶNG, VÓC DÁNG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265069"/>
            <a:ext cx="16230600" cy="3086100"/>
            <a:chOff x="0" y="0"/>
            <a:chExt cx="427472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812800"/>
            </a:xfrm>
            <a:custGeom>
              <a:avLst/>
              <a:gdLst/>
              <a:ahLst/>
              <a:cxnLst/>
              <a:rect l="l" t="t" r="r" b="b"/>
              <a:pathLst>
                <a:path w="4274726" h="812800">
                  <a:moveTo>
                    <a:pt x="0" y="0"/>
                  </a:moveTo>
                  <a:lnTo>
                    <a:pt x="4274726" y="0"/>
                  </a:lnTo>
                  <a:lnTo>
                    <a:pt x="427472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DD099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4274726" cy="90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79"/>
                </a:lnSpc>
              </a:pPr>
              <a:r>
                <a:rPr lang="en-US" sz="5199" dirty="0">
                  <a:solidFill>
                    <a:srgbClr val="527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MỌI THỨC ĂN, ĐỒ UỐNG ĐỀU CHỨA CALO, TRỪ NƯỚC LỌC TINH KHIẾT.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17509" y="8297664"/>
            <a:ext cx="12452982" cy="1485414"/>
            <a:chOff x="0" y="0"/>
            <a:chExt cx="3279798" cy="3912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79798" cy="391220"/>
            </a:xfrm>
            <a:custGeom>
              <a:avLst/>
              <a:gdLst/>
              <a:ahLst/>
              <a:cxnLst/>
              <a:rect l="l" t="t" r="r" b="b"/>
              <a:pathLst>
                <a:path w="3279798" h="391220">
                  <a:moveTo>
                    <a:pt x="0" y="0"/>
                  </a:moveTo>
                  <a:lnTo>
                    <a:pt x="3279798" y="0"/>
                  </a:lnTo>
                  <a:lnTo>
                    <a:pt x="3279798" y="391220"/>
                  </a:lnTo>
                  <a:lnTo>
                    <a:pt x="0" y="391220"/>
                  </a:lnTo>
                  <a:close/>
                </a:path>
              </a:pathLst>
            </a:custGeom>
            <a:solidFill>
              <a:srgbClr val="DF7070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3279798" cy="486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79"/>
                </a:lnSpc>
              </a:pPr>
              <a:r>
                <a:rPr lang="en-US" sz="5199" dirty="0">
                  <a:solidFill>
                    <a:srgbClr val="FAFAF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THEO DÕI VÍ DỤ SAU ĐÂY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916" y="232935"/>
            <a:ext cx="17605372" cy="9903021"/>
          </a:xfrm>
          <a:custGeom>
            <a:avLst/>
            <a:gdLst/>
            <a:ahLst/>
            <a:cxnLst/>
            <a:rect l="l" t="t" r="r" b="b"/>
            <a:pathLst>
              <a:path w="17605372" h="9903021">
                <a:moveTo>
                  <a:pt x="0" y="0"/>
                </a:moveTo>
                <a:lnTo>
                  <a:pt x="17605371" y="0"/>
                </a:lnTo>
                <a:lnTo>
                  <a:pt x="17605371" y="9903021"/>
                </a:lnTo>
                <a:lnTo>
                  <a:pt x="0" y="9903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3" name="Group 3"/>
          <p:cNvGrpSpPr/>
          <p:nvPr/>
        </p:nvGrpSpPr>
        <p:grpSpPr>
          <a:xfrm>
            <a:off x="4954483" y="4012175"/>
            <a:ext cx="1842186" cy="1266407"/>
            <a:chOff x="0" y="0"/>
            <a:chExt cx="485185" cy="3335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5185" cy="333539"/>
            </a:xfrm>
            <a:custGeom>
              <a:avLst/>
              <a:gdLst/>
              <a:ahLst/>
              <a:cxnLst/>
              <a:rect l="l" t="t" r="r" b="b"/>
              <a:pathLst>
                <a:path w="485185" h="333539">
                  <a:moveTo>
                    <a:pt x="0" y="0"/>
                  </a:moveTo>
                  <a:lnTo>
                    <a:pt x="485185" y="0"/>
                  </a:lnTo>
                  <a:lnTo>
                    <a:pt x="485185" y="333539"/>
                  </a:lnTo>
                  <a:lnTo>
                    <a:pt x="0" y="333539"/>
                  </a:ln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85185" cy="400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Noto Sans Bold"/>
                </a:rPr>
                <a:t>ĂN VẶT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655927" y="2478519"/>
            <a:ext cx="1842186" cy="1164496"/>
            <a:chOff x="0" y="0"/>
            <a:chExt cx="485185" cy="306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5185" cy="306699"/>
            </a:xfrm>
            <a:custGeom>
              <a:avLst/>
              <a:gdLst/>
              <a:ahLst/>
              <a:cxnLst/>
              <a:rect l="l" t="t" r="r" b="b"/>
              <a:pathLst>
                <a:path w="485185" h="306699">
                  <a:moveTo>
                    <a:pt x="0" y="0"/>
                  </a:moveTo>
                  <a:lnTo>
                    <a:pt x="485185" y="0"/>
                  </a:lnTo>
                  <a:lnTo>
                    <a:pt x="485185" y="306699"/>
                  </a:lnTo>
                  <a:lnTo>
                    <a:pt x="0" y="306699"/>
                  </a:ln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85185" cy="36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59"/>
                </a:lnSpc>
              </a:pPr>
              <a:r>
                <a:rPr lang="en-US" sz="2899" dirty="0">
                  <a:solidFill>
                    <a:srgbClr val="000000"/>
                  </a:solidFill>
                  <a:latin typeface="Noto Sans Bold"/>
                </a:rPr>
                <a:t>ĂN CHÍNH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17096" y="2478519"/>
            <a:ext cx="1842186" cy="951072"/>
            <a:chOff x="0" y="0"/>
            <a:chExt cx="485185" cy="2504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5185" cy="250488"/>
            </a:xfrm>
            <a:custGeom>
              <a:avLst/>
              <a:gdLst/>
              <a:ahLst/>
              <a:cxnLst/>
              <a:rect l="l" t="t" r="r" b="b"/>
              <a:pathLst>
                <a:path w="485185" h="250488">
                  <a:moveTo>
                    <a:pt x="0" y="0"/>
                  </a:moveTo>
                  <a:lnTo>
                    <a:pt x="485185" y="0"/>
                  </a:lnTo>
                  <a:lnTo>
                    <a:pt x="485185" y="250488"/>
                  </a:lnTo>
                  <a:lnTo>
                    <a:pt x="0" y="250488"/>
                  </a:ln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85185" cy="307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59"/>
                </a:lnSpc>
              </a:pPr>
              <a:r>
                <a:rPr lang="en-US" sz="2899" dirty="0">
                  <a:solidFill>
                    <a:srgbClr val="000000"/>
                  </a:solidFill>
                  <a:latin typeface="Noto Sans Bold"/>
                </a:rPr>
                <a:t>ĂN SÁNG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2000" y="1181100"/>
            <a:ext cx="5624041" cy="9380639"/>
          </a:xfrm>
          <a:custGeom>
            <a:avLst/>
            <a:gdLst/>
            <a:ahLst/>
            <a:cxnLst/>
            <a:rect l="l" t="t" r="r" b="b"/>
            <a:pathLst>
              <a:path w="5624041" h="9380639">
                <a:moveTo>
                  <a:pt x="0" y="0"/>
                </a:moveTo>
                <a:lnTo>
                  <a:pt x="5624040" y="0"/>
                </a:lnTo>
                <a:lnTo>
                  <a:pt x="5624040" y="9380640"/>
                </a:lnTo>
                <a:lnTo>
                  <a:pt x="0" y="9380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sp>
        <p:nvSpPr>
          <p:cNvPr id="3" name="TextBox 3"/>
          <p:cNvSpPr txBox="1"/>
          <p:nvPr/>
        </p:nvSpPr>
        <p:spPr>
          <a:xfrm>
            <a:off x="1648569" y="20332"/>
            <a:ext cx="14990862" cy="1160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BỮA ĂN DINH DƯỠNG TẾ BÀO ( F1)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1959" y="2095500"/>
            <a:ext cx="11713579" cy="668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8" lvl="1" indent="-388624" algn="just">
              <a:lnSpc>
                <a:spcPct val="250000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 CÓ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KCALO</a:t>
            </a:r>
          </a:p>
          <a:p>
            <a:pPr marL="777248" lvl="1" indent="-388624" algn="just">
              <a:lnSpc>
                <a:spcPct val="250000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 </a:t>
            </a:r>
            <a:r>
              <a:rPr lang="en-US" sz="3600" dirty="0">
                <a:solidFill>
                  <a:srgbClr val="5271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CHẤT DINH DƯỠNG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TRONG ĐÓ CÓ ĐẦY ĐỦ </a:t>
            </a:r>
            <a:r>
              <a:rPr lang="en-US" sz="36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VITAMIN VÀ KHOÁNG CHẤT</a:t>
            </a:r>
          </a:p>
          <a:p>
            <a:pPr marL="777248" lvl="1" indent="-388624" algn="just">
              <a:lnSpc>
                <a:spcPct val="250000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MẶT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HƠN 95 QUỐC GIA TRÊN THẾ GIỚI, ĐƯỢC 300 NHÀ KHOA HỌC NGHIÊN CỨU.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51907" y="97281"/>
            <a:ext cx="10790733" cy="1207962"/>
            <a:chOff x="0" y="0"/>
            <a:chExt cx="2842004" cy="3181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42004" cy="318146"/>
            </a:xfrm>
            <a:custGeom>
              <a:avLst/>
              <a:gdLst/>
              <a:ahLst/>
              <a:cxnLst/>
              <a:rect l="l" t="t" r="r" b="b"/>
              <a:pathLst>
                <a:path w="2842004" h="318146">
                  <a:moveTo>
                    <a:pt x="0" y="0"/>
                  </a:moveTo>
                  <a:lnTo>
                    <a:pt x="2842004" y="0"/>
                  </a:lnTo>
                  <a:lnTo>
                    <a:pt x="2842004" y="318146"/>
                  </a:lnTo>
                  <a:lnTo>
                    <a:pt x="0" y="318146"/>
                  </a:lnTo>
                  <a:close/>
                </a:path>
              </a:pathLst>
            </a:custGeom>
            <a:solidFill>
              <a:srgbClr val="C9DFAE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842004" cy="375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ÁP DỤNG VÀO THỰC TẾ</a:t>
              </a:r>
            </a:p>
            <a:p>
              <a:pPr algn="ctr"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 SỐ CALO KỲ DIỆU: 1200 CALO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9958" y="1048174"/>
            <a:ext cx="12200161" cy="7817006"/>
            <a:chOff x="-1" y="-57150"/>
            <a:chExt cx="3156784" cy="2058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56783" cy="2001650"/>
            </a:xfrm>
            <a:custGeom>
              <a:avLst/>
              <a:gdLst/>
              <a:ahLst/>
              <a:cxnLst/>
              <a:rect l="l" t="t" r="r" b="b"/>
              <a:pathLst>
                <a:path w="3156783" h="2001650">
                  <a:moveTo>
                    <a:pt x="0" y="0"/>
                  </a:moveTo>
                  <a:lnTo>
                    <a:pt x="3156783" y="0"/>
                  </a:lnTo>
                  <a:lnTo>
                    <a:pt x="3156783" y="2001650"/>
                  </a:lnTo>
                  <a:lnTo>
                    <a:pt x="0" y="2001650"/>
                  </a:lnTo>
                  <a:close/>
                </a:path>
              </a:pathLst>
            </a:custGeom>
            <a:solidFill>
              <a:srgbClr val="BADEDF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" y="-57150"/>
              <a:ext cx="3156783" cy="205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639"/>
                </a:lnSpc>
              </a:pPr>
              <a:r>
                <a:rPr lang="en-US" sz="2599" dirty="0">
                  <a:solidFill>
                    <a:srgbClr val="FF3131"/>
                  </a:solidFill>
                  <a:latin typeface="Noto Serif Display Bold"/>
                </a:rPr>
                <a:t>BỮA SÁNG: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LY TRÀ                                                                                                                   10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LY DINH DƯỠNG                                                                                              90 CAL</a:t>
              </a:r>
            </a:p>
            <a:p>
              <a:pPr>
                <a:lnSpc>
                  <a:spcPts val="3639"/>
                </a:lnSpc>
              </a:pPr>
              <a:r>
                <a:rPr lang="en-US" sz="2599" dirty="0">
                  <a:solidFill>
                    <a:srgbClr val="FF3131"/>
                  </a:solidFill>
                  <a:latin typeface="Noto Serif Display Bold"/>
                </a:rPr>
                <a:t>BỮA TRƯA: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MIẾNG ỨC GÀ / CÁ                                                                                          300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BÁT RAU                                                                                                              100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1/2 BÁT CƠM                                                                                                         100 CAL</a:t>
              </a:r>
            </a:p>
            <a:p>
              <a:pPr>
                <a:lnSpc>
                  <a:spcPts val="3639"/>
                </a:lnSpc>
              </a:pPr>
              <a:r>
                <a:rPr lang="en-US" sz="2599" dirty="0">
                  <a:solidFill>
                    <a:srgbClr val="E11E1E"/>
                  </a:solidFill>
                  <a:latin typeface="Noto Serif Display Bold"/>
                </a:rPr>
                <a:t>BỮA 16H: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LY TRÀ                                                                                                                   10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LY DINH DƯỠNG                                                                                              90 CAL</a:t>
              </a:r>
            </a:p>
            <a:p>
              <a:pPr>
                <a:lnSpc>
                  <a:spcPts val="3639"/>
                </a:lnSpc>
              </a:pPr>
              <a:r>
                <a:rPr lang="en-US" sz="2599" dirty="0">
                  <a:solidFill>
                    <a:srgbClr val="FF3131"/>
                  </a:solidFill>
                  <a:latin typeface="Noto Serif Display Bold"/>
                </a:rPr>
                <a:t>BỮA TỐI: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MIẾNG ỨC GÀ / CÁ                                                                                          300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 BÁT RAU                                                                                                              100 CAL</a:t>
              </a:r>
            </a:p>
            <a:p>
              <a:pPr marL="561336" lvl="1" indent="-280668">
                <a:lnSpc>
                  <a:spcPts val="3639"/>
                </a:lnSpc>
                <a:buFont typeface="Arial"/>
                <a:buChar char="•"/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1/2 BÁT CƠM                                                                                                         100 CAL</a:t>
              </a:r>
            </a:p>
            <a:p>
              <a:pPr>
                <a:lnSpc>
                  <a:spcPts val="3639"/>
                </a:lnSpc>
              </a:pPr>
              <a:endParaRPr lang="en-US" sz="2599" dirty="0">
                <a:solidFill>
                  <a:srgbClr val="000000"/>
                </a:solidFill>
                <a:latin typeface="Noto Serif Display"/>
              </a:endParaRPr>
            </a:p>
            <a:p>
              <a:pPr>
                <a:lnSpc>
                  <a:spcPts val="3639"/>
                </a:lnSpc>
              </a:pPr>
              <a:r>
                <a:rPr lang="en-US" sz="2599" dirty="0">
                  <a:solidFill>
                    <a:srgbClr val="000000"/>
                  </a:solidFill>
                  <a:latin typeface="Noto Serif Display"/>
                </a:rPr>
                <a:t>                                                                                                                           </a:t>
              </a:r>
              <a:r>
                <a:rPr lang="en-US" sz="2599" dirty="0">
                  <a:solidFill>
                    <a:srgbClr val="E11E1E"/>
                  </a:solidFill>
                  <a:latin typeface="Noto Serif Display Bold"/>
                </a:rPr>
                <a:t>TỔNG: 1200 CAL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219962" y="7985104"/>
            <a:ext cx="12200157" cy="61001"/>
          </a:xfrm>
          <a:custGeom>
            <a:avLst/>
            <a:gdLst/>
            <a:ahLst/>
            <a:cxnLst/>
            <a:rect l="l" t="t" r="r" b="b"/>
            <a:pathLst>
              <a:path w="12200157" h="61001">
                <a:moveTo>
                  <a:pt x="0" y="0"/>
                </a:moveTo>
                <a:lnTo>
                  <a:pt x="12200157" y="0"/>
                </a:lnTo>
                <a:lnTo>
                  <a:pt x="12200157" y="61000"/>
                </a:lnTo>
                <a:lnTo>
                  <a:pt x="0" y="61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  <p:grpSp>
        <p:nvGrpSpPr>
          <p:cNvPr id="9" name="Group 9"/>
          <p:cNvGrpSpPr/>
          <p:nvPr/>
        </p:nvGrpSpPr>
        <p:grpSpPr>
          <a:xfrm>
            <a:off x="13767693" y="884039"/>
            <a:ext cx="4302621" cy="1566048"/>
            <a:chOff x="0" y="-38100"/>
            <a:chExt cx="1133201" cy="412457"/>
          </a:xfrm>
        </p:grpSpPr>
        <p:sp>
          <p:nvSpPr>
            <p:cNvPr id="10" name="Freeform 10"/>
            <p:cNvSpPr/>
            <p:nvPr/>
          </p:nvSpPr>
          <p:spPr>
            <a:xfrm>
              <a:off x="0" y="-12041"/>
              <a:ext cx="1133201" cy="374357"/>
            </a:xfrm>
            <a:custGeom>
              <a:avLst/>
              <a:gdLst/>
              <a:ahLst/>
              <a:cxnLst/>
              <a:rect l="l" t="t" r="r" b="b"/>
              <a:pathLst>
                <a:path w="1133201" h="374357">
                  <a:moveTo>
                    <a:pt x="91767" y="0"/>
                  </a:moveTo>
                  <a:lnTo>
                    <a:pt x="1041434" y="0"/>
                  </a:lnTo>
                  <a:cubicBezTo>
                    <a:pt x="1092115" y="0"/>
                    <a:pt x="1133201" y="41085"/>
                    <a:pt x="1133201" y="91767"/>
                  </a:cubicBezTo>
                  <a:lnTo>
                    <a:pt x="1133201" y="282590"/>
                  </a:lnTo>
                  <a:cubicBezTo>
                    <a:pt x="1133201" y="306928"/>
                    <a:pt x="1123532" y="330270"/>
                    <a:pt x="1106323" y="347479"/>
                  </a:cubicBezTo>
                  <a:cubicBezTo>
                    <a:pt x="1089113" y="364689"/>
                    <a:pt x="1065772" y="374357"/>
                    <a:pt x="1041434" y="374357"/>
                  </a:cubicBezTo>
                  <a:lnTo>
                    <a:pt x="91767" y="374357"/>
                  </a:lnTo>
                  <a:cubicBezTo>
                    <a:pt x="67429" y="374357"/>
                    <a:pt x="44088" y="364689"/>
                    <a:pt x="26878" y="347479"/>
                  </a:cubicBezTo>
                  <a:cubicBezTo>
                    <a:pt x="9668" y="330270"/>
                    <a:pt x="0" y="306928"/>
                    <a:pt x="0" y="282590"/>
                  </a:cubicBezTo>
                  <a:lnTo>
                    <a:pt x="0" y="91767"/>
                  </a:lnTo>
                  <a:cubicBezTo>
                    <a:pt x="0" y="67429"/>
                    <a:pt x="9668" y="44088"/>
                    <a:pt x="26878" y="26878"/>
                  </a:cubicBezTo>
                  <a:cubicBezTo>
                    <a:pt x="44088" y="9668"/>
                    <a:pt x="67429" y="0"/>
                    <a:pt x="91767" y="0"/>
                  </a:cubicBezTo>
                  <a:close/>
                </a:path>
              </a:pathLst>
            </a:custGeom>
            <a:solidFill>
              <a:srgbClr val="8CE497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33201" cy="412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 TOÁN ĐƯỢC NHU CẦU CALO/ NGÀY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67692" y="3215748"/>
            <a:ext cx="4302621" cy="1421387"/>
            <a:chOff x="0" y="0"/>
            <a:chExt cx="1133201" cy="3743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3201" cy="374357"/>
            </a:xfrm>
            <a:custGeom>
              <a:avLst/>
              <a:gdLst/>
              <a:ahLst/>
              <a:cxnLst/>
              <a:rect l="l" t="t" r="r" b="b"/>
              <a:pathLst>
                <a:path w="1133201" h="374357">
                  <a:moveTo>
                    <a:pt x="91767" y="0"/>
                  </a:moveTo>
                  <a:lnTo>
                    <a:pt x="1041434" y="0"/>
                  </a:lnTo>
                  <a:cubicBezTo>
                    <a:pt x="1092115" y="0"/>
                    <a:pt x="1133201" y="41085"/>
                    <a:pt x="1133201" y="91767"/>
                  </a:cubicBezTo>
                  <a:lnTo>
                    <a:pt x="1133201" y="282590"/>
                  </a:lnTo>
                  <a:cubicBezTo>
                    <a:pt x="1133201" y="306928"/>
                    <a:pt x="1123532" y="330270"/>
                    <a:pt x="1106323" y="347479"/>
                  </a:cubicBezTo>
                  <a:cubicBezTo>
                    <a:pt x="1089113" y="364689"/>
                    <a:pt x="1065772" y="374357"/>
                    <a:pt x="1041434" y="374357"/>
                  </a:cubicBezTo>
                  <a:lnTo>
                    <a:pt x="91767" y="374357"/>
                  </a:lnTo>
                  <a:cubicBezTo>
                    <a:pt x="67429" y="374357"/>
                    <a:pt x="44088" y="364689"/>
                    <a:pt x="26878" y="347479"/>
                  </a:cubicBezTo>
                  <a:cubicBezTo>
                    <a:pt x="9668" y="330270"/>
                    <a:pt x="0" y="306928"/>
                    <a:pt x="0" y="282590"/>
                  </a:cubicBezTo>
                  <a:lnTo>
                    <a:pt x="0" y="91767"/>
                  </a:lnTo>
                  <a:cubicBezTo>
                    <a:pt x="0" y="67429"/>
                    <a:pt x="9668" y="44088"/>
                    <a:pt x="26878" y="26878"/>
                  </a:cubicBezTo>
                  <a:cubicBezTo>
                    <a:pt x="44088" y="9668"/>
                    <a:pt x="67429" y="0"/>
                    <a:pt x="91767" y="0"/>
                  </a:cubicBezTo>
                  <a:close/>
                </a:path>
              </a:pathLst>
            </a:custGeom>
            <a:solidFill>
              <a:srgbClr val="E1D7AA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33201" cy="412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ĐƯA THỨC ĂN VỀ CON SỐ CALO CỤ THỂ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767693" y="5112227"/>
            <a:ext cx="4302621" cy="3718379"/>
            <a:chOff x="0" y="-76589"/>
            <a:chExt cx="1133201" cy="9793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3201" cy="902737"/>
            </a:xfrm>
            <a:custGeom>
              <a:avLst/>
              <a:gdLst/>
              <a:ahLst/>
              <a:cxnLst/>
              <a:rect l="l" t="t" r="r" b="b"/>
              <a:pathLst>
                <a:path w="1133201" h="902737">
                  <a:moveTo>
                    <a:pt x="91767" y="0"/>
                  </a:moveTo>
                  <a:lnTo>
                    <a:pt x="1041434" y="0"/>
                  </a:lnTo>
                  <a:cubicBezTo>
                    <a:pt x="1092115" y="0"/>
                    <a:pt x="1133201" y="41085"/>
                    <a:pt x="1133201" y="91767"/>
                  </a:cubicBezTo>
                  <a:lnTo>
                    <a:pt x="1133201" y="810970"/>
                  </a:lnTo>
                  <a:cubicBezTo>
                    <a:pt x="1133201" y="835308"/>
                    <a:pt x="1123532" y="858650"/>
                    <a:pt x="1106323" y="875859"/>
                  </a:cubicBezTo>
                  <a:cubicBezTo>
                    <a:pt x="1089113" y="893069"/>
                    <a:pt x="1065772" y="902737"/>
                    <a:pt x="1041434" y="902737"/>
                  </a:cubicBezTo>
                  <a:lnTo>
                    <a:pt x="91767" y="902737"/>
                  </a:lnTo>
                  <a:cubicBezTo>
                    <a:pt x="67429" y="902737"/>
                    <a:pt x="44088" y="893069"/>
                    <a:pt x="26878" y="875859"/>
                  </a:cubicBezTo>
                  <a:cubicBezTo>
                    <a:pt x="9668" y="858650"/>
                    <a:pt x="0" y="835308"/>
                    <a:pt x="0" y="810970"/>
                  </a:cubicBezTo>
                  <a:lnTo>
                    <a:pt x="0" y="91767"/>
                  </a:lnTo>
                  <a:cubicBezTo>
                    <a:pt x="0" y="67429"/>
                    <a:pt x="9668" y="44088"/>
                    <a:pt x="26878" y="26878"/>
                  </a:cubicBezTo>
                  <a:cubicBezTo>
                    <a:pt x="44088" y="9668"/>
                    <a:pt x="67429" y="0"/>
                    <a:pt x="91767" y="0"/>
                  </a:cubicBezTo>
                  <a:close/>
                </a:path>
              </a:pathLst>
            </a:custGeom>
            <a:solidFill>
              <a:srgbClr val="DF7070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589"/>
              <a:ext cx="1133201" cy="9408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LUÔN GHI NHỚ: </a:t>
              </a:r>
            </a:p>
            <a:p>
              <a:pPr algn="ctr">
                <a:lnSpc>
                  <a:spcPts val="279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ĂN ĐÚNG CALO ĐỂ CÓ MỘT CƠ THỂ CÂN ĐỐI, TRÁNH TÌNH TRẠNG THỪA CÂN, THỪA MỠ ( LÀ GỐC RỄ CỦA HẦU HẾT CÁC VẤN ĐỀ SỨC KHOẺ THƯỜNG GẶP 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571132" y="2427227"/>
            <a:ext cx="695743" cy="718603"/>
            <a:chOff x="0" y="-26706"/>
            <a:chExt cx="812800" cy="8395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3198" y="-26706"/>
              <a:ext cx="406401" cy="768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625294" y="4684423"/>
            <a:ext cx="695743" cy="695743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V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3200" y="-57150"/>
              <a:ext cx="406400" cy="768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19962" y="8737126"/>
            <a:ext cx="12200157" cy="1421819"/>
            <a:chOff x="0" y="0"/>
            <a:chExt cx="3213210" cy="37447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213210" cy="374471"/>
            </a:xfrm>
            <a:custGeom>
              <a:avLst/>
              <a:gdLst/>
              <a:ahLst/>
              <a:cxnLst/>
              <a:rect l="l" t="t" r="r" b="b"/>
              <a:pathLst>
                <a:path w="3213210" h="374471">
                  <a:moveTo>
                    <a:pt x="0" y="0"/>
                  </a:moveTo>
                  <a:lnTo>
                    <a:pt x="3213210" y="0"/>
                  </a:lnTo>
                  <a:lnTo>
                    <a:pt x="3213210" y="374471"/>
                  </a:lnTo>
                  <a:lnTo>
                    <a:pt x="0" y="374471"/>
                  </a:lnTo>
                  <a:close/>
                </a:path>
              </a:pathLst>
            </a:custGeom>
            <a:solidFill>
              <a:srgbClr val="CBC7C4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213210" cy="403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96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LƯU </a:t>
              </a:r>
              <a:r>
                <a:rPr lang="en-US" sz="1400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Ý</a:t>
              </a:r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marL="302262" lvl="1" indent="-151131">
                <a:lnSpc>
                  <a:spcPts val="1960"/>
                </a:lnSpc>
                <a:buFont typeface="Arial"/>
                <a:buChar char="•"/>
              </a:pPr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HẠN CHẾ THỊ ĐỎ</a:t>
              </a:r>
            </a:p>
            <a:p>
              <a:pPr marL="302262" lvl="1" indent="-151131">
                <a:lnSpc>
                  <a:spcPts val="1960"/>
                </a:lnSpc>
                <a:buFont typeface="Arial"/>
                <a:buChar char="•"/>
              </a:pPr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UỐNG ĐỦ 0.4 LÍT NƯỚC / 10 KG CÂN NẶNG/ NGÀY</a:t>
              </a:r>
            </a:p>
            <a:p>
              <a:pPr marL="302262" lvl="1" indent="-151131">
                <a:lnSpc>
                  <a:spcPts val="1960"/>
                </a:lnSpc>
                <a:buFont typeface="Arial"/>
                <a:buChar char="•"/>
              </a:pPr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 ĐƠN ÁP DỤNG TRONG 10 NGÀY, SAU 10 NGÀY QUÉT LẠI CHỈ SỐ VÀ THAY ĐỔI THỰC ĐƠN.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1" y="-419099"/>
            <a:ext cx="18440401" cy="2667000"/>
            <a:chOff x="-38111" y="-104775"/>
            <a:chExt cx="4611402" cy="655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3291" cy="551025"/>
            </a:xfrm>
            <a:custGeom>
              <a:avLst/>
              <a:gdLst/>
              <a:ahLst/>
              <a:cxnLst/>
              <a:rect l="l" t="t" r="r" b="b"/>
              <a:pathLst>
                <a:path w="4573291" h="551025">
                  <a:moveTo>
                    <a:pt x="22739" y="0"/>
                  </a:moveTo>
                  <a:lnTo>
                    <a:pt x="4550553" y="0"/>
                  </a:lnTo>
                  <a:cubicBezTo>
                    <a:pt x="4563111" y="0"/>
                    <a:pt x="4573291" y="10180"/>
                    <a:pt x="4573291" y="22739"/>
                  </a:cubicBezTo>
                  <a:lnTo>
                    <a:pt x="4573291" y="528287"/>
                  </a:lnTo>
                  <a:cubicBezTo>
                    <a:pt x="4573291" y="540845"/>
                    <a:pt x="4563111" y="551025"/>
                    <a:pt x="4550553" y="551025"/>
                  </a:cubicBezTo>
                  <a:lnTo>
                    <a:pt x="22739" y="551025"/>
                  </a:lnTo>
                  <a:cubicBezTo>
                    <a:pt x="10180" y="551025"/>
                    <a:pt x="0" y="540845"/>
                    <a:pt x="0" y="528287"/>
                  </a:cubicBezTo>
                  <a:lnTo>
                    <a:pt x="0" y="22739"/>
                  </a:lnTo>
                  <a:cubicBezTo>
                    <a:pt x="0" y="10180"/>
                    <a:pt x="10180" y="0"/>
                    <a:pt x="22739" y="0"/>
                  </a:cubicBezTo>
                  <a:close/>
                </a:path>
              </a:pathLst>
            </a:custGeom>
            <a:solidFill>
              <a:srgbClr val="E498C7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8111" y="-104775"/>
              <a:ext cx="4611402" cy="655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559"/>
                </a:lnSpc>
              </a:pPr>
              <a:r>
                <a:rPr lang="en-US" sz="5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HÃY CHIA SẺ GIÚP NGƯỜI THÂN VÀ CỘNG ĐỒNG</a:t>
              </a:r>
            </a:p>
            <a:p>
              <a:pPr algn="ctr">
                <a:lnSpc>
                  <a:spcPts val="7559"/>
                </a:lnSpc>
              </a:pPr>
              <a:r>
                <a:rPr lang="en-US" sz="5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BIẾT TỚI CÁC KIẾN THỨC GIÁ TRỊ NÀY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3674910" y="2460481"/>
            <a:ext cx="10713635" cy="7638977"/>
          </a:xfrm>
          <a:custGeom>
            <a:avLst/>
            <a:gdLst/>
            <a:ahLst/>
            <a:cxnLst/>
            <a:rect l="l" t="t" r="r" b="b"/>
            <a:pathLst>
              <a:path w="10713635" h="7638977">
                <a:moveTo>
                  <a:pt x="0" y="0"/>
                </a:moveTo>
                <a:lnTo>
                  <a:pt x="10713635" y="0"/>
                </a:lnTo>
                <a:lnTo>
                  <a:pt x="10713635" y="7638976"/>
                </a:lnTo>
                <a:lnTo>
                  <a:pt x="0" y="7638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83977"/>
            <a:ext cx="18288000" cy="10032026"/>
            <a:chOff x="0" y="-257175"/>
            <a:chExt cx="4685713" cy="2642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5713" cy="2385005"/>
            </a:xfrm>
            <a:custGeom>
              <a:avLst/>
              <a:gdLst/>
              <a:ahLst/>
              <a:cxnLst/>
              <a:rect l="l" t="t" r="r" b="b"/>
              <a:pathLst>
                <a:path w="4685713" h="2385005">
                  <a:moveTo>
                    <a:pt x="0" y="0"/>
                  </a:moveTo>
                  <a:lnTo>
                    <a:pt x="4685713" y="0"/>
                  </a:lnTo>
                  <a:lnTo>
                    <a:pt x="4685713" y="2385005"/>
                  </a:lnTo>
                  <a:lnTo>
                    <a:pt x="0" y="2385005"/>
                  </a:lnTo>
                  <a:close/>
                </a:path>
              </a:pathLst>
            </a:custGeom>
            <a:solidFill>
              <a:srgbClr val="73DB81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57175"/>
              <a:ext cx="4685713" cy="2642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999"/>
                </a:lnSpc>
              </a:pPr>
              <a:endParaRPr lang="vi-VN" sz="34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4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ĐỂ ÁP DỤNG ĐƯỢC VÀO THỰC TẾ BỮA ĂN HÀNG NGÀY CÔ BÁC ANH CHỊ CẦN PHẢI TRẢ LỜI NHỮNG CÂU HỎI SAU: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PHẦN LỚN TÌNH TRẠNG THỪA CÂN LÀ DO CHÚNG TA ĂN DƯ THỪA..........................................?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HÃY CHO BIẾT CON SỐ CALO KỲ DIỆU CỦA BẠN..............................................?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DƯ THỪA BAO NHIÊU CALO SẼ KHIẾN CHÚNG TA CÓ THỂ TĂNG 1KG TRỌNG LƯỢNG ........................?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ĐỂ TRÁNH TÌNH TRẠNG THỪA CÂN, LUÔN PHẢI GHI NHỚ ĂN ĐÚNG................................................?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MỌI THỰC PHẨM ĐỀU CHỨA CALO TRỪ............................................................?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THAY ĐỔI CÁCH CHẾ BIẾN THỰC PHẨM ( TỪ LUỘC CHUYỂN SANG CHIÊN, RÁN THÌ CALO TRONG THỰC PHẨM SẼ TĂNG HAY GIẢM...?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HÃY NÊU THỨ TỰ ĂN NGƯỢC KHI CHÚNG TA ĂN UỐNG.............?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 KHI ĂN, LUÔN GHI NHỚ CHỌN THỨC ĂN ÍT..........VÀ GIÀU.............?</a:t>
              </a:r>
            </a:p>
            <a:p>
              <a:pPr marL="518157" lvl="1" indent="-259078">
                <a:lnSpc>
                  <a:spcPct val="15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BỮA ĂN SÁNG F</a:t>
              </a:r>
              <a:r>
                <a:rPr lang="vi-VN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sz="23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CHỨA BAO NHIÊU CALO............VÀ BAO NHIÊU VITAMIN KHOÁNG CHẤT........?</a:t>
              </a:r>
            </a:p>
            <a:p>
              <a:pPr marL="496567" lvl="1" indent="-248284">
                <a:lnSpc>
                  <a:spcPct val="150000"/>
                </a:lnSpc>
                <a:buFont typeface="Arial"/>
                <a:buChar char="•"/>
              </a:pPr>
              <a:r>
                <a:rPr lang="en-US" sz="22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HÃY CHO BIẾT CALO CÓ TRONG MỘT SỐ THỰC PHẨM SAU: 1 LẠNG ỨC GÀ HẤP LUỘC ? 1 LẠNG CÁ CHIÊN RÁN ? 1 LẠNG ỨC GÀ CHIÊN RÁN ? 1 ĐĨA RAU XÀO ? 1 LẠNG TÔM HẤP /  LUỘC ? 1 LẠNG ĐẬU PHỤ 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92506"/>
            <a:ext cx="18287999" cy="1152944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ỨNG DỤNG VÀO THỰC TẾ BÀI 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-533790"/>
            <a:ext cx="18287999" cy="2247544"/>
            <a:chOff x="0" y="-114300"/>
            <a:chExt cx="3527774" cy="5919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27773" cy="451359"/>
            </a:xfrm>
            <a:custGeom>
              <a:avLst/>
              <a:gdLst/>
              <a:ahLst/>
              <a:cxnLst/>
              <a:rect l="l" t="t" r="r" b="b"/>
              <a:pathLst>
                <a:path w="3527773" h="451359">
                  <a:moveTo>
                    <a:pt x="29478" y="0"/>
                  </a:moveTo>
                  <a:lnTo>
                    <a:pt x="3498296" y="0"/>
                  </a:lnTo>
                  <a:cubicBezTo>
                    <a:pt x="3514576" y="0"/>
                    <a:pt x="3527773" y="13198"/>
                    <a:pt x="3527773" y="29478"/>
                  </a:cubicBezTo>
                  <a:lnTo>
                    <a:pt x="3527773" y="421881"/>
                  </a:lnTo>
                  <a:cubicBezTo>
                    <a:pt x="3527773" y="429699"/>
                    <a:pt x="3524668" y="437197"/>
                    <a:pt x="3519139" y="442725"/>
                  </a:cubicBezTo>
                  <a:cubicBezTo>
                    <a:pt x="3513612" y="448253"/>
                    <a:pt x="3506114" y="451359"/>
                    <a:pt x="3498296" y="451359"/>
                  </a:cubicBezTo>
                  <a:lnTo>
                    <a:pt x="29478" y="451359"/>
                  </a:lnTo>
                  <a:cubicBezTo>
                    <a:pt x="13198" y="451359"/>
                    <a:pt x="0" y="438161"/>
                    <a:pt x="0" y="421881"/>
                  </a:cubicBezTo>
                  <a:lnTo>
                    <a:pt x="0" y="29478"/>
                  </a:lnTo>
                  <a:cubicBezTo>
                    <a:pt x="0" y="13198"/>
                    <a:pt x="13198" y="0"/>
                    <a:pt x="29478" y="0"/>
                  </a:cubicBezTo>
                  <a:close/>
                </a:path>
              </a:pathLst>
            </a:custGeom>
            <a:solidFill>
              <a:srgbClr val="CBC7C4"/>
            </a:solidFill>
          </p:spPr>
          <p:txBody>
            <a:bodyPr/>
            <a:lstStyle/>
            <a:p>
              <a:endParaRPr lang="en-VN">
                <a:solidFill>
                  <a:srgbClr val="00B050"/>
                </a:solidFill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3527774" cy="591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79"/>
                </a:lnSpc>
              </a:pPr>
              <a:r>
                <a:rPr lang="en-US" sz="5699" dirty="0">
                  <a:solidFill>
                    <a:srgbClr val="FF3131"/>
                  </a:solidFill>
                  <a:latin typeface="Noto Serif Display Bold"/>
                </a:rPr>
                <a:t>TÓM TẮT KIẾN THỨC BÀI 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613945"/>
            <a:ext cx="18288001" cy="9396955"/>
            <a:chOff x="0" y="-26287"/>
            <a:chExt cx="5140129" cy="2454849"/>
          </a:xfrm>
        </p:grpSpPr>
        <p:sp>
          <p:nvSpPr>
            <p:cNvPr id="6" name="Freeform 6"/>
            <p:cNvSpPr/>
            <p:nvPr/>
          </p:nvSpPr>
          <p:spPr>
            <a:xfrm>
              <a:off x="0" y="-26287"/>
              <a:ext cx="5140129" cy="2246803"/>
            </a:xfrm>
            <a:custGeom>
              <a:avLst/>
              <a:gdLst/>
              <a:ahLst/>
              <a:cxnLst/>
              <a:rect l="l" t="t" r="r" b="b"/>
              <a:pathLst>
                <a:path w="4681687" h="2220516">
                  <a:moveTo>
                    <a:pt x="0" y="0"/>
                  </a:moveTo>
                  <a:lnTo>
                    <a:pt x="4681687" y="0"/>
                  </a:lnTo>
                  <a:lnTo>
                    <a:pt x="4681687" y="2220516"/>
                  </a:lnTo>
                  <a:lnTo>
                    <a:pt x="0" y="2220516"/>
                  </a:lnTo>
                  <a:close/>
                </a:path>
              </a:pathLst>
            </a:custGeom>
            <a:solidFill>
              <a:srgbClr val="BADEDF"/>
            </a:solidFill>
          </p:spPr>
          <p:txBody>
            <a:bodyPr/>
            <a:lstStyle/>
            <a:p>
              <a:endParaRPr lang="en-V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3098" y="114300"/>
              <a:ext cx="5047029" cy="2314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LUÔN CHỌN THỨC ĂN </a:t>
              </a:r>
              <a:r>
                <a:rPr lang="en-US" sz="2199" dirty="0">
                  <a:solidFill>
                    <a:srgbClr val="E11E1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ÍT CALO</a:t>
              </a: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NHƯNG </a:t>
              </a:r>
              <a:r>
                <a:rPr lang="en-US" sz="2199" dirty="0">
                  <a:solidFill>
                    <a:srgbClr val="E11E1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GIÀU DINH DƯỠNG</a:t>
              </a: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ĐỂ CÓ THỂ ĐƯỢC ĂN SỐ LƯỢNG LỚN THÚC ĂN NHIỀU HƠN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 CÂN, THỪA MỠ LÀ DO ĂN </a:t>
              </a:r>
              <a:r>
                <a:rPr lang="en-US" sz="2199" dirty="0">
                  <a:solidFill>
                    <a:srgbClr val="E11E1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 CALO </a:t>
              </a: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 LUÔN GHI NHỚ ĂN ĐÚNG CALODDEER TRÁNH </a:t>
              </a:r>
              <a:r>
                <a:rPr lang="en-US" sz="2199" dirty="0">
                  <a:solidFill>
                    <a:srgbClr val="DF707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 CÂN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DƯ THỪA 7000 CALO CÓ THỂ SẼ KHIẾN CHÚNG TA TĂNG 1KG TRỌNG LƯỢNG.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MỌI THỰC PHẨM ĐỀU CHỨA CALO ( TRỪ NƯỚC LỌC TINH KHIẾT CALO = 0 )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THAY ĐỔI CHẾ BIẾN TỪ</a:t>
              </a:r>
              <a:r>
                <a:rPr lang="en-US" sz="2199" dirty="0">
                  <a:solidFill>
                    <a:srgbClr val="527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LUỘC</a:t>
              </a: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SANG </a:t>
              </a:r>
              <a:r>
                <a:rPr lang="en-US" sz="2199" dirty="0">
                  <a:solidFill>
                    <a:srgbClr val="DF707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XÀO, CHIÊN ,RÁN</a:t>
              </a: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KHIẾN CALO TRONG THỰC PHẨM BỊ </a:t>
              </a:r>
              <a:r>
                <a:rPr lang="en-US" sz="2199" dirty="0">
                  <a:solidFill>
                    <a:srgbClr val="FF31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TĂNG GẤP ĐÔI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THỨ TỰ ĂN NGƯỢC : ĂN THỨC ĂN VÀ ĂN RAU TRƯỚC SAU ĐÓ MỚI ĂN CƠM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PHẢI GHI NHỚ CALO TRONG MỘT SỐ THỰC PHẨM THƯỜNG GẶP ĐỂ ĂN ĐÚNG CON SỐ CALO.</a:t>
              </a:r>
            </a:p>
            <a:p>
              <a:pPr marL="474978" lvl="1" indent="-237489">
                <a:lnSpc>
                  <a:spcPct val="200000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E11E1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ÁP DỤNG VÀO THỰC TẾ, CẦN NẮM ĐƯỢC:</a:t>
              </a:r>
            </a:p>
            <a:p>
              <a:pPr marL="518157" lvl="1" indent="-259078">
                <a:lnSpc>
                  <a:spcPct val="20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FF66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TINH TOÁN ĐƯỢC NHU CẦU CALO CƠ THỂ CẦN/ NGÀY</a:t>
              </a:r>
            </a:p>
            <a:p>
              <a:pPr marL="518157" lvl="1" indent="-259078">
                <a:lnSpc>
                  <a:spcPct val="20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FF66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LUÔN ĂN ĐÚNG CON SỐ CALO CƠ THỂ CẦN, ĐỂ TRÁNH TÌNH TRẠNG THỪA CÂN, THỪA MỠ ( VÌ THỪA CÂN, BÉO PHÌ LÀ GỐC RỄ CỦA HẦU HẾT CÁC VẤN ĐỀ SỨC KHOẺ THƯỜNG GẶP )</a:t>
              </a:r>
            </a:p>
            <a:p>
              <a:pPr marL="518157" lvl="1" indent="-259078">
                <a:lnSpc>
                  <a:spcPct val="200000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FF66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GHI NHỚ CON SỐ CALO TRONG MỘT SỐ THỰC PHẨM  THƯỜNG GẶP ĐỂ ÁP DỤNG VÀO BỮA ĂN</a:t>
              </a:r>
            </a:p>
            <a:p>
              <a:pPr>
                <a:lnSpc>
                  <a:spcPts val="4399"/>
                </a:lnSpc>
              </a:pPr>
              <a:endParaRPr lang="en-US" sz="2399" dirty="0">
                <a:solidFill>
                  <a:srgbClr val="FF66C4"/>
                </a:solidFill>
                <a:latin typeface="Rokkitt"/>
              </a:endParaRPr>
            </a:p>
            <a:p>
              <a:pPr>
                <a:lnSpc>
                  <a:spcPts val="4399"/>
                </a:lnSpc>
              </a:pPr>
              <a:r>
                <a:rPr lang="en-US" sz="2199" dirty="0">
                  <a:solidFill>
                    <a:srgbClr val="000000"/>
                  </a:solidFill>
                  <a:latin typeface="Noto Sans Bold"/>
                </a:rPr>
                <a:t> </a:t>
              </a:r>
            </a:p>
            <a:p>
              <a:pPr>
                <a:lnSpc>
                  <a:spcPts val="4399"/>
                </a:lnSpc>
              </a:pPr>
              <a:endParaRPr lang="en-US" sz="2199" dirty="0">
                <a:solidFill>
                  <a:srgbClr val="000000"/>
                </a:solidFill>
                <a:latin typeface="Noto Sans Bol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" y="-504511"/>
            <a:ext cx="18303239" cy="3403504"/>
            <a:chOff x="-3511" y="-85725"/>
            <a:chExt cx="4216730" cy="578313"/>
          </a:xfrm>
        </p:grpSpPr>
        <p:sp>
          <p:nvSpPr>
            <p:cNvPr id="3" name="Freeform 3"/>
            <p:cNvSpPr/>
            <p:nvPr/>
          </p:nvSpPr>
          <p:spPr>
            <a:xfrm>
              <a:off x="-3511" y="0"/>
              <a:ext cx="4213219" cy="492588"/>
            </a:xfrm>
            <a:custGeom>
              <a:avLst/>
              <a:gdLst/>
              <a:ahLst/>
              <a:cxnLst/>
              <a:rect l="l" t="t" r="r" b="b"/>
              <a:pathLst>
                <a:path w="4213219" h="492588">
                  <a:moveTo>
                    <a:pt x="0" y="0"/>
                  </a:moveTo>
                  <a:lnTo>
                    <a:pt x="4213219" y="0"/>
                  </a:lnTo>
                  <a:lnTo>
                    <a:pt x="4213219" y="492588"/>
                  </a:lnTo>
                  <a:lnTo>
                    <a:pt x="0" y="492588"/>
                  </a:lnTo>
                  <a:close/>
                </a:path>
              </a:pathLst>
            </a:custGeom>
            <a:solidFill>
              <a:srgbClr val="73DB81"/>
            </a:solidFill>
          </p:spPr>
          <p:txBody>
            <a:bodyPr/>
            <a:lstStyle/>
            <a:p>
              <a:endParaRPr lang="en-VN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213219" cy="578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dirty="0">
                  <a:solidFill>
                    <a:srgbClr val="E11E1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CALO TRONG MỘT SỐ THỰC PHẨM THƯỜNG GẶP GIÚP CHO VIỆC XÂY DỰNG THỰC ĐƠN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789" y="3042468"/>
            <a:ext cx="17176511" cy="671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BÁT CƠM                                                                       : 200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ĐĨA RAU                                                                         : 100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LẠNG ĐẬU PHỤ LUỘC                   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60CALO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LẠNG THỊT ỨC GÀ ( LUỘC / HẤP)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: 130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LẠNG TÔM ( HẤP / LUỘC )         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: 100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LẠNG CÁ ( HẤP / LUỘC )            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: 100 CALO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QUẢ TÁO/ 1 QUẢ ỔI ( 2 LẠNG )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: 100 CALO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LÒNG TRẮNG TRỨNG                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: 17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LẠNG THỊT LỢN NẠC                                             </a:t>
            </a:r>
            <a:r>
              <a:rPr lang="vi-VN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: 140 CAL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CỐC DINH DƯỠNG = 90 CAL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99" dirty="0">
                <a:solidFill>
                  <a:srgbClr val="00BF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VITAMIN VÀ KHOÁNG CHẤT</a:t>
            </a:r>
            <a:r>
              <a:rPr lang="en-US" sz="33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99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TƯƠNG ĐƯƠNG 20 LOẠI MÓN ĂN KHÁC NHAU 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399" y="2380849"/>
            <a:ext cx="18440400" cy="7906151"/>
          </a:xfrm>
          <a:custGeom>
            <a:avLst/>
            <a:gdLst/>
            <a:ahLst/>
            <a:cxnLst/>
            <a:rect l="l" t="t" r="r" b="b"/>
            <a:pathLst>
              <a:path w="17989059" h="7906151">
                <a:moveTo>
                  <a:pt x="0" y="0"/>
                </a:moveTo>
                <a:lnTo>
                  <a:pt x="17989059" y="0"/>
                </a:lnTo>
                <a:lnTo>
                  <a:pt x="17989059" y="7906151"/>
                </a:lnTo>
                <a:lnTo>
                  <a:pt x="0" y="790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891" b="-6520"/>
            </a:stretch>
          </a:blipFill>
        </p:spPr>
        <p:txBody>
          <a:bodyPr/>
          <a:lstStyle/>
          <a:p>
            <a:endParaRPr lang="en-VN"/>
          </a:p>
        </p:txBody>
      </p:sp>
      <p:sp>
        <p:nvSpPr>
          <p:cNvPr id="3" name="TextBox 3"/>
          <p:cNvSpPr txBox="1"/>
          <p:nvPr/>
        </p:nvSpPr>
        <p:spPr>
          <a:xfrm>
            <a:off x="256110" y="203568"/>
            <a:ext cx="18031890" cy="182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 MỪNG CÁC ANH CHỊ VÀ CÁC BẠN ĐÃ HOÀN THÀNH CHUYÊN ĐỀ NGÀY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1394</Words>
  <Application>Microsoft Office PowerPoint</Application>
  <PresentationFormat>Custom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Rokkitt</vt:lpstr>
      <vt:lpstr>Noto Sans Bold</vt:lpstr>
      <vt:lpstr>Wingdings</vt:lpstr>
      <vt:lpstr>Noto Serif Display</vt:lpstr>
      <vt:lpstr>Calibri Light</vt:lpstr>
      <vt:lpstr>Calibri</vt:lpstr>
      <vt:lpstr>Noto Serif Display Bold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1: Chủ đề Calo</dc:title>
  <cp:lastModifiedBy>Administrator</cp:lastModifiedBy>
  <cp:revision>11</cp:revision>
  <dcterms:created xsi:type="dcterms:W3CDTF">2006-08-16T00:00:00Z</dcterms:created>
  <dcterms:modified xsi:type="dcterms:W3CDTF">2024-05-02T02:32:38Z</dcterms:modified>
  <dc:identifier>DAF3kGeqEbg</dc:identifier>
</cp:coreProperties>
</file>